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6" r:id="rId4"/>
    <p:sldId id="267" r:id="rId5"/>
    <p:sldId id="284" r:id="rId6"/>
    <p:sldId id="285" r:id="rId7"/>
    <p:sldId id="275" r:id="rId8"/>
    <p:sldId id="277" r:id="rId9"/>
    <p:sldId id="274" r:id="rId10"/>
    <p:sldId id="268" r:id="rId11"/>
    <p:sldId id="269" r:id="rId12"/>
    <p:sldId id="263" r:id="rId13"/>
    <p:sldId id="281" r:id="rId14"/>
    <p:sldId id="262" r:id="rId15"/>
    <p:sldId id="287" r:id="rId16"/>
    <p:sldId id="278" r:id="rId17"/>
    <p:sldId id="271" r:id="rId18"/>
    <p:sldId id="272" r:id="rId19"/>
    <p:sldId id="270" r:id="rId20"/>
    <p:sldId id="264" r:id="rId21"/>
    <p:sldId id="279" r:id="rId22"/>
    <p:sldId id="286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DB06-5891-413A-A2BE-209DB32A9020}" type="datetimeFigureOut">
              <a:rPr lang="uk-UA" smtClean="0"/>
              <a:pPr/>
              <a:t>04.09.2019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6A96-959C-4AFC-9351-F637F2C6E7C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ep.kse.ua/ga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ep-kse/natural_gas_formul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1.c1.rada.gov.ua/pls/zweb2/webproc4_1?pf3511=663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графика\KSE\CEP\files\presentation\im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Передумови та наслідки впровадження </a:t>
            </a:r>
            <a:r>
              <a:rPr lang="ru-RU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формули індексації ціни на газ у </a:t>
            </a:r>
            <a:r>
              <a:rPr lang="en-US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ProZorro</a:t>
            </a:r>
            <a:r>
              <a:rPr lang="uk-UA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/>
            </a:r>
            <a:br>
              <a:rPr lang="uk-UA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</a:br>
            <a:r>
              <a:rPr lang="uk-UA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/>
            </a:r>
            <a:br>
              <a:rPr lang="uk-UA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</a:br>
            <a:r>
              <a:rPr lang="uk-UA" sz="20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Остап Кучьма та Олексій Грибановський</a:t>
            </a:r>
            <a:endParaRPr lang="uk-UA" sz="20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pic>
        <p:nvPicPr>
          <p:cNvPr id="1026" name="Picture 2" descr="D:\графика\KSE\CEP\files\presentation\img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3264035" cy="120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09221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Arsenal" panose="02010504060200020004" pitchFamily="50" charset="0"/>
              </a:rPr>
              <a:t>Потижневе зростання ціни на газ </a:t>
            </a:r>
            <a:r>
              <a:rPr lang="ru-RU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ПроЗорро </a:t>
            </a:r>
            <a:r>
              <a:rPr lang="ru-RU" sz="3200" b="1" dirty="0">
                <a:solidFill>
                  <a:schemeClr val="accent1"/>
                </a:solidFill>
                <a:latin typeface="Arsenal" panose="02010504060200020004" pitchFamily="50" charset="0"/>
              </a:rPr>
              <a:t>та NCG</a:t>
            </a:r>
            <a:endParaRPr lang="uk-UA" sz="32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3" y="2132856"/>
            <a:ext cx="7650239" cy="4190493"/>
          </a:xfrm>
        </p:spPr>
      </p:pic>
      <p:sp>
        <p:nvSpPr>
          <p:cNvPr id="6" name="TextBox 5"/>
          <p:cNvSpPr txBox="1"/>
          <p:nvPr/>
        </p:nvSpPr>
        <p:spPr>
          <a:xfrm>
            <a:off x="961256" y="6402814"/>
            <a:ext cx="8075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/>
              <a:t>Джерело: Дані Прозорро, </a:t>
            </a:r>
            <a:r>
              <a:rPr lang="en-US" sz="1600" i="1" dirty="0"/>
              <a:t>Pegas (https://www.powernext.com/futures-market-data</a:t>
            </a:r>
            <a:r>
              <a:rPr lang="en-US" sz="1600" i="1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7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8094198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1340768"/>
            <a:ext cx="807524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senal" panose="02010504060200020004" pitchFamily="50" charset="0"/>
              </a:rPr>
              <a:t>Кореляція </a:t>
            </a:r>
            <a:r>
              <a:rPr lang="ru-RU" sz="28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із цінами </a:t>
            </a:r>
            <a:r>
              <a:rPr lang="uk-UA" sz="28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ПроЗорро </a:t>
            </a:r>
            <a:r>
              <a:rPr lang="ru-RU" sz="28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залежно </a:t>
            </a:r>
            <a:r>
              <a:rPr lang="ru-RU" sz="2800" b="1" dirty="0">
                <a:solidFill>
                  <a:schemeClr val="accent1"/>
                </a:solidFill>
                <a:latin typeface="Arsenal" panose="02010504060200020004" pitchFamily="50" charset="0"/>
              </a:rPr>
              <a:t>від лагу ціни </a:t>
            </a:r>
            <a:r>
              <a:rPr lang="en-US" sz="2800" b="1" dirty="0">
                <a:solidFill>
                  <a:schemeClr val="accent1"/>
                </a:solidFill>
                <a:latin typeface="Arsenal" panose="02010504060200020004" pitchFamily="50" charset="0"/>
              </a:rPr>
              <a:t>NCG Month+1</a:t>
            </a:r>
            <a:endParaRPr lang="uk-UA" sz="28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38" y="1371760"/>
            <a:ext cx="7836042" cy="104912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Модель зв’язку цін на </a:t>
            </a:r>
            <a:r>
              <a:rPr lang="en-US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NCG </a:t>
            </a:r>
            <a:r>
              <a:rPr lang="uk-UA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та Прозорро</a:t>
            </a:r>
            <a:endParaRPr lang="uk-UA" sz="32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6007" y="2924944"/>
            <a:ext cx="8136904" cy="810610"/>
            <a:chOff x="586627" y="2935051"/>
            <a:chExt cx="8089830" cy="805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86627" y="2935051"/>
                  <a:ext cx="8089830" cy="4445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𝑓𝑖𝑛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𝑓𝑖𝑛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=−50.79+0.63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𝑁𝐶𝐺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𝑙𝑎𝑔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7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𝑁𝐶𝐺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𝑙𝑎𝑔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7</m:t>
                                </m:r>
                              </m:sub>
                            </m:sSub>
                          </m:e>
                        </m:d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+0.41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27" y="2935051"/>
                  <a:ext cx="8089830" cy="444587"/>
                </a:xfrm>
                <a:prstGeom prst="rect">
                  <a:avLst/>
                </a:prstGeom>
                <a:blipFill>
                  <a:blip r:embed="rId3"/>
                  <a:stretch>
                    <a:fillRect b="-82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891236" y="3343176"/>
                  <a:ext cx="1482806" cy="3977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=0.682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236" y="3343176"/>
                  <a:ext cx="1482806" cy="3977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4552" y="4181365"/>
                <a:ext cx="7415880" cy="2400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uk-UA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𝑓𝑖𝑛</m:t>
                        </m:r>
                      </m:sub>
                    </m:sSub>
                  </m:oMath>
                </a14:m>
                <a:r>
                  <a:rPr lang="uk-UA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остаточна ціна газу (ціна за договором) </a:t>
                </a:r>
                <a:r>
                  <a:rPr lang="en-US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ProZorro</a:t>
                </a:r>
                <a:endParaRPr lang="en-US" sz="16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𝑁𝐶𝐺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𝑙𝑎𝑔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7</m:t>
                        </m:r>
                      </m:sub>
                    </m:sSub>
                  </m:oMath>
                </a14:m>
                <a:r>
                  <a:rPr lang="uk-UA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ціна газу </a:t>
                </a:r>
                <a:r>
                  <a:rPr lang="en-US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NCG Month+1 </a:t>
                </a:r>
                <a:r>
                  <a:rPr lang="uk-UA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із лагом у 7 тижнів</a:t>
                </a:r>
                <a:endParaRPr lang="en-US" sz="16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uk-UA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uk-UA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очікувана (резервна) ціна газу </a:t>
                </a: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ProZorro</a:t>
                </a:r>
                <a:endParaRPr lang="uk-UA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1600" dirty="0"/>
                  <a:t>– тренд зростання середньозваженої остаточної ціни (ціни за договором) </a:t>
                </a:r>
                <a:r>
                  <a:rPr lang="en-US" sz="1600" dirty="0"/>
                  <a:t>ProZorro</a:t>
                </a: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𝑁𝐶𝐺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1600" dirty="0"/>
                  <a:t>– тренд зростання середньозваженої ціни </a:t>
                </a:r>
                <a:r>
                  <a:rPr lang="en-US" sz="1600" dirty="0"/>
                  <a:t>NCG Month+1</a:t>
                </a: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1600" dirty="0"/>
                  <a:t>– тренд зростання середньозваженої очікуваної (резервної) ціни </a:t>
                </a:r>
                <a:r>
                  <a:rPr lang="en-US" sz="1600" dirty="0"/>
                  <a:t>ProZorro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52" y="4181365"/>
                <a:ext cx="7415880" cy="2400529"/>
              </a:xfrm>
              <a:prstGeom prst="rect">
                <a:avLst/>
              </a:prstGeom>
              <a:blipFill>
                <a:blip r:embed="rId5"/>
                <a:stretch>
                  <a:fillRect l="-411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3" y="2132856"/>
            <a:ext cx="8335837" cy="4616119"/>
          </a:xfrm>
          <a:prstGeom prst="rect">
            <a:avLst/>
          </a:prstGeom>
        </p:spPr>
      </p:pic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38" y="1371760"/>
            <a:ext cx="7836042" cy="104912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Модель зв’язку цін на </a:t>
            </a:r>
            <a:r>
              <a:rPr lang="en-US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NCG </a:t>
            </a:r>
            <a:r>
              <a:rPr lang="uk-UA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та Прозорро</a:t>
            </a:r>
            <a:endParaRPr lang="uk-UA" sz="32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837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Формула індексації ціни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05984"/>
            <a:ext cx="8565476" cy="909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senal" panose="02010504060200020004" pitchFamily="50" charset="0"/>
              </a:rPr>
              <a:t>CP = </a:t>
            </a:r>
            <a:r>
              <a:rPr lang="uk-UA" sz="2400" dirty="0">
                <a:latin typeface="Arsenal" panose="02010504060200020004" pitchFamily="50" charset="0"/>
              </a:rPr>
              <a:t>Р</a:t>
            </a:r>
            <a:r>
              <a:rPr lang="en-US" sz="2400" dirty="0">
                <a:latin typeface="Arsenal" panose="02010504060200020004" pitchFamily="50" charset="0"/>
              </a:rPr>
              <a:t>CP x Kc / Kb </a:t>
            </a:r>
            <a:r>
              <a:rPr lang="en-US" sz="2400" dirty="0" smtClean="0">
                <a:latin typeface="Arsenal" panose="02010504060200020004" pitchFamily="50" charset="0"/>
              </a:rPr>
              <a:t>+  (</a:t>
            </a:r>
            <a:r>
              <a:rPr lang="en-US" sz="2400" dirty="0" err="1">
                <a:latin typeface="Arsenal" panose="02010504060200020004" pitchFamily="50" charset="0"/>
              </a:rPr>
              <a:t>Avg</a:t>
            </a:r>
            <a:r>
              <a:rPr lang="en-US" sz="2400" dirty="0">
                <a:latin typeface="Arsenal" panose="02010504060200020004" pitchFamily="50" charset="0"/>
              </a:rPr>
              <a:t> NCG - NCG bas) x </a:t>
            </a:r>
            <a:r>
              <a:rPr lang="en-US" sz="2400" dirty="0" smtClean="0">
                <a:latin typeface="Arsenal" panose="02010504060200020004" pitchFamily="50" charset="0"/>
              </a:rPr>
              <a:t>CV </a:t>
            </a:r>
            <a:r>
              <a:rPr lang="en-US" sz="2400" dirty="0">
                <a:latin typeface="Arsenal" panose="02010504060200020004" pitchFamily="50" charset="0"/>
              </a:rPr>
              <a:t>x </a:t>
            </a:r>
            <a:r>
              <a:rPr lang="en-US" sz="2400" dirty="0" smtClean="0">
                <a:latin typeface="Arsenal" panose="02010504060200020004" pitchFamily="50" charset="0"/>
              </a:rPr>
              <a:t>VAT x Kc </a:t>
            </a:r>
            <a:r>
              <a:rPr lang="en-US" sz="2400" dirty="0">
                <a:latin typeface="Arsenal" panose="02010504060200020004" pitchFamily="50" charset="0"/>
              </a:rPr>
              <a:t>x 0,95 </a:t>
            </a:r>
            <a:r>
              <a:rPr lang="en-US" sz="2400" dirty="0" smtClean="0">
                <a:latin typeface="Arsenal" panose="02010504060200020004" pitchFamily="50" charset="0"/>
              </a:rPr>
              <a:t>+ (</a:t>
            </a:r>
            <a:r>
              <a:rPr lang="en-US" sz="2400" dirty="0" err="1">
                <a:latin typeface="Arsenal" panose="02010504060200020004" pitchFamily="50" charset="0"/>
              </a:rPr>
              <a:t>Avg</a:t>
            </a:r>
            <a:r>
              <a:rPr lang="en-US" sz="2400" dirty="0">
                <a:latin typeface="Arsenal" panose="02010504060200020004" pitchFamily="50" charset="0"/>
              </a:rPr>
              <a:t> </a:t>
            </a:r>
            <a:r>
              <a:rPr lang="en-US" sz="2400" dirty="0" err="1">
                <a:latin typeface="Arsenal" panose="02010504060200020004" pitchFamily="50" charset="0"/>
              </a:rPr>
              <a:t>UEEx</a:t>
            </a:r>
            <a:r>
              <a:rPr lang="en-US" sz="2400" dirty="0">
                <a:latin typeface="Arsenal" panose="02010504060200020004" pitchFamily="50" charset="0"/>
              </a:rPr>
              <a:t> - </a:t>
            </a:r>
            <a:r>
              <a:rPr lang="en-US" sz="2400" dirty="0" err="1">
                <a:latin typeface="Arsenal" panose="02010504060200020004" pitchFamily="50" charset="0"/>
              </a:rPr>
              <a:t>UEEx</a:t>
            </a:r>
            <a:r>
              <a:rPr lang="en-US" sz="2400" dirty="0">
                <a:latin typeface="Arsenal" panose="02010504060200020004" pitchFamily="50" charset="0"/>
              </a:rPr>
              <a:t> bas) x 0,05</a:t>
            </a:r>
            <a:endParaRPr lang="uk-UA" sz="2400" dirty="0">
              <a:latin typeface="Arsenal" panose="02010504060200020004" pitchFamily="50" charset="0"/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2061349" y="2595532"/>
            <a:ext cx="412789" cy="1008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rsenal" panose="020105040602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643" y="22786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senal" panose="02010504060200020004" pitchFamily="50" charset="0"/>
              </a:rPr>
              <a:t>і</a:t>
            </a:r>
            <a:r>
              <a:rPr lang="uk-UA" b="1" dirty="0" smtClean="0">
                <a:latin typeface="Arsenal" panose="02010504060200020004" pitchFamily="50" charset="0"/>
              </a:rPr>
              <a:t>ндекс зміни курсу гривні</a:t>
            </a:r>
            <a:endParaRPr lang="uk-UA" b="1" dirty="0">
              <a:latin typeface="Arsenal" panose="02010504060200020004" pitchFamily="50" charset="0"/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5294782" y="719443"/>
            <a:ext cx="412789" cy="4766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rsenal" panose="02010504060200020004" pitchFamily="50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1766388" y="3001394"/>
            <a:ext cx="412789" cy="27501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rsenal" panose="020105040602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6996" y="2278612"/>
            <a:ext cx="29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senal" panose="02010504060200020004" pitchFamily="50" charset="0"/>
              </a:rPr>
              <a:t>індекс зміни ціни на міжнародній біржі </a:t>
            </a:r>
            <a:r>
              <a:rPr lang="en-US" b="1" dirty="0" smtClean="0">
                <a:latin typeface="Arsenal" panose="02010504060200020004" pitchFamily="50" charset="0"/>
              </a:rPr>
              <a:t>(NCG)</a:t>
            </a:r>
            <a:endParaRPr lang="uk-UA" b="1" dirty="0">
              <a:latin typeface="Arsenal" panose="020105040602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977" y="4580180"/>
            <a:ext cx="289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senal" panose="02010504060200020004" pitchFamily="50" charset="0"/>
              </a:rPr>
              <a:t>індекс зміни ціни на українській біржі (УЕБ)</a:t>
            </a:r>
            <a:endParaRPr lang="uk-UA" b="1" dirty="0">
              <a:latin typeface="Arsenal" panose="020105040602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432" y="4149080"/>
            <a:ext cx="5148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senal" panose="02010504060200020004" pitchFamily="50" charset="0"/>
              </a:rPr>
              <a:t>CP - </a:t>
            </a:r>
            <a:r>
              <a:rPr lang="uk-UA" sz="1200" dirty="0">
                <a:latin typeface="Arsenal" panose="02010504060200020004" pitchFamily="50" charset="0"/>
              </a:rPr>
              <a:t>уточнена ціна </a:t>
            </a:r>
            <a:r>
              <a:rPr lang="uk-UA" sz="1200" dirty="0" smtClean="0">
                <a:latin typeface="Arsenal" panose="02010504060200020004" pitchFamily="50" charset="0"/>
              </a:rPr>
              <a:t>за </a:t>
            </a:r>
            <a:r>
              <a:rPr lang="uk-UA" sz="1200" dirty="0">
                <a:latin typeface="Arsenal" panose="02010504060200020004" pitchFamily="50" charset="0"/>
              </a:rPr>
              <a:t>1000 м3 </a:t>
            </a:r>
            <a:r>
              <a:rPr lang="uk-UA" sz="1200" dirty="0" smtClean="0">
                <a:latin typeface="Arsenal" panose="02010504060200020004" pitchFamily="50" charset="0"/>
              </a:rPr>
              <a:t>газу</a:t>
            </a:r>
            <a:endParaRPr lang="uk-UA" sz="1200" dirty="0">
              <a:latin typeface="Arsenal" panose="02010504060200020004" pitchFamily="50" charset="0"/>
            </a:endParaRPr>
          </a:p>
          <a:p>
            <a:r>
              <a:rPr lang="en-US" sz="1200" dirty="0">
                <a:latin typeface="Arsenal" panose="02010504060200020004" pitchFamily="50" charset="0"/>
              </a:rPr>
              <a:t>PCP - </a:t>
            </a:r>
            <a:r>
              <a:rPr lang="uk-UA" sz="1200" dirty="0">
                <a:latin typeface="Arsenal" panose="02010504060200020004" pitchFamily="50" charset="0"/>
              </a:rPr>
              <a:t>попередня ціна </a:t>
            </a:r>
            <a:r>
              <a:rPr lang="uk-UA" sz="1200" dirty="0" smtClean="0">
                <a:latin typeface="Arsenal" panose="02010504060200020004" pitchFamily="50" charset="0"/>
              </a:rPr>
              <a:t>за </a:t>
            </a:r>
            <a:r>
              <a:rPr lang="uk-UA" sz="1200" dirty="0">
                <a:latin typeface="Arsenal" panose="02010504060200020004" pitchFamily="50" charset="0"/>
              </a:rPr>
              <a:t>1000 м3 </a:t>
            </a:r>
            <a:r>
              <a:rPr lang="uk-UA" sz="1200" dirty="0" smtClean="0">
                <a:latin typeface="Arsenal" panose="02010504060200020004" pitchFamily="50" charset="0"/>
              </a:rPr>
              <a:t>газу</a:t>
            </a:r>
            <a:endParaRPr lang="uk-UA" sz="1200" dirty="0">
              <a:latin typeface="Arsenal" panose="02010504060200020004" pitchFamily="50" charset="0"/>
            </a:endParaRPr>
          </a:p>
          <a:p>
            <a:r>
              <a:rPr lang="en-US" sz="1200" dirty="0">
                <a:latin typeface="Arsenal" panose="02010504060200020004" pitchFamily="50" charset="0"/>
              </a:rPr>
              <a:t>Kc </a:t>
            </a:r>
            <a:r>
              <a:rPr lang="en-US" sz="1200" dirty="0" smtClean="0">
                <a:latin typeface="Arsenal" panose="02010504060200020004" pitchFamily="50" charset="0"/>
              </a:rPr>
              <a:t>– </a:t>
            </a:r>
            <a:r>
              <a:rPr lang="uk-UA" sz="1200" dirty="0" smtClean="0">
                <a:latin typeface="Arsenal" panose="02010504060200020004" pitchFamily="50" charset="0"/>
              </a:rPr>
              <a:t>середній курс гривні </a:t>
            </a:r>
            <a:r>
              <a:rPr lang="uk-UA" sz="1200" dirty="0">
                <a:latin typeface="Arsenal" panose="02010504060200020004" pitchFamily="50" charset="0"/>
              </a:rPr>
              <a:t>щодо євро </a:t>
            </a:r>
            <a:r>
              <a:rPr lang="uk-UA" sz="1200" dirty="0" smtClean="0">
                <a:latin typeface="Arsenal" panose="02010504060200020004" pitchFamily="50" charset="0"/>
              </a:rPr>
              <a:t>протягом 5 днів до дня уточнення </a:t>
            </a:r>
            <a:r>
              <a:rPr lang="uk-UA" sz="1200" dirty="0">
                <a:latin typeface="Arsenal" panose="02010504060200020004" pitchFamily="50" charset="0"/>
              </a:rPr>
              <a:t>ціни</a:t>
            </a:r>
          </a:p>
          <a:p>
            <a:r>
              <a:rPr lang="en-US" sz="1200" dirty="0">
                <a:latin typeface="Arsenal" panose="02010504060200020004" pitchFamily="50" charset="0"/>
              </a:rPr>
              <a:t>Kb </a:t>
            </a:r>
            <a:r>
              <a:rPr lang="en-US" sz="1200" dirty="0" smtClean="0">
                <a:latin typeface="Arsenal" panose="02010504060200020004" pitchFamily="50" charset="0"/>
              </a:rPr>
              <a:t>- </a:t>
            </a:r>
            <a:r>
              <a:rPr lang="uk-UA" sz="1200" dirty="0" smtClean="0">
                <a:latin typeface="Arsenal" panose="02010504060200020004" pitchFamily="50" charset="0"/>
              </a:rPr>
              <a:t>курс гривні </a:t>
            </a:r>
            <a:r>
              <a:rPr lang="uk-UA" sz="1200" dirty="0">
                <a:latin typeface="Arsenal" panose="02010504060200020004" pitchFamily="50" charset="0"/>
              </a:rPr>
              <a:t>щодо євро </a:t>
            </a:r>
            <a:r>
              <a:rPr lang="uk-UA" sz="1200" dirty="0" smtClean="0">
                <a:latin typeface="Arsenal" panose="02010504060200020004" pitchFamily="50" charset="0"/>
              </a:rPr>
              <a:t>в день встановлення попередньої ціни </a:t>
            </a:r>
          </a:p>
          <a:p>
            <a:r>
              <a:rPr lang="en-US" sz="1200" dirty="0" err="1" smtClean="0">
                <a:latin typeface="Arsenal" panose="02010504060200020004" pitchFamily="50" charset="0"/>
              </a:rPr>
              <a:t>Avg</a:t>
            </a:r>
            <a:r>
              <a:rPr lang="en-US" sz="1200" dirty="0" smtClean="0">
                <a:latin typeface="Arsenal" panose="02010504060200020004" pitchFamily="50" charset="0"/>
              </a:rPr>
              <a:t> </a:t>
            </a:r>
            <a:r>
              <a:rPr lang="en-US" sz="1200" dirty="0">
                <a:latin typeface="Arsenal" panose="02010504060200020004" pitchFamily="50" charset="0"/>
              </a:rPr>
              <a:t>NCG - </a:t>
            </a:r>
            <a:r>
              <a:rPr lang="uk-UA" sz="1200" dirty="0">
                <a:latin typeface="Arsenal" panose="02010504060200020004" pitchFamily="50" charset="0"/>
              </a:rPr>
              <a:t>середнє арифметичне щоденних котирувань </a:t>
            </a:r>
            <a:r>
              <a:rPr lang="en-US" sz="1200" dirty="0">
                <a:latin typeface="Arsenal" panose="02010504060200020004" pitchFamily="50" charset="0"/>
              </a:rPr>
              <a:t>NCG Month+1 </a:t>
            </a:r>
            <a:r>
              <a:rPr lang="uk-UA" sz="1200" dirty="0">
                <a:latin typeface="Arsenal" panose="02010504060200020004" pitchFamily="50" charset="0"/>
              </a:rPr>
              <a:t>протягом </a:t>
            </a:r>
            <a:r>
              <a:rPr lang="uk-UA" sz="1200" dirty="0" smtClean="0">
                <a:latin typeface="Arsenal" panose="02010504060200020004" pitchFamily="50" charset="0"/>
              </a:rPr>
              <a:t>20 днів до дня уточнення ціни, </a:t>
            </a:r>
            <a:r>
              <a:rPr lang="uk-UA" sz="1200" dirty="0">
                <a:latin typeface="Arsenal" panose="02010504060200020004" pitchFamily="50" charset="0"/>
              </a:rPr>
              <a:t>євро за МВт-год</a:t>
            </a:r>
          </a:p>
          <a:p>
            <a:r>
              <a:rPr lang="en-US" sz="1200" dirty="0">
                <a:latin typeface="Arsenal" panose="02010504060200020004" pitchFamily="50" charset="0"/>
              </a:rPr>
              <a:t>NCG bas – </a:t>
            </a:r>
            <a:r>
              <a:rPr lang="uk-UA" sz="1200" dirty="0">
                <a:latin typeface="Arsenal" panose="02010504060200020004" pitchFamily="50" charset="0"/>
              </a:rPr>
              <a:t>котирування </a:t>
            </a:r>
            <a:r>
              <a:rPr lang="en-US" sz="1200" dirty="0">
                <a:latin typeface="Arsenal" panose="02010504060200020004" pitchFamily="50" charset="0"/>
              </a:rPr>
              <a:t>NCG Month+1 </a:t>
            </a:r>
            <a:r>
              <a:rPr lang="uk-UA" sz="1200" dirty="0">
                <a:latin typeface="Arsenal" panose="02010504060200020004" pitchFamily="50" charset="0"/>
              </a:rPr>
              <a:t>в </a:t>
            </a:r>
            <a:r>
              <a:rPr lang="uk-UA" sz="1200" dirty="0" smtClean="0">
                <a:latin typeface="Arsenal" panose="02010504060200020004" pitchFamily="50" charset="0"/>
              </a:rPr>
              <a:t>день встановлення попередньої ціни, </a:t>
            </a:r>
            <a:r>
              <a:rPr lang="uk-UA" sz="1200" dirty="0">
                <a:latin typeface="Arsenal" panose="02010504060200020004" pitchFamily="50" charset="0"/>
              </a:rPr>
              <a:t>євро за МВт-год</a:t>
            </a:r>
          </a:p>
          <a:p>
            <a:r>
              <a:rPr lang="en-US" sz="1200" dirty="0">
                <a:latin typeface="Arsenal" panose="02010504060200020004" pitchFamily="50" charset="0"/>
              </a:rPr>
              <a:t>CV - </a:t>
            </a:r>
            <a:r>
              <a:rPr lang="uk-UA" sz="1200" dirty="0">
                <a:latin typeface="Arsenal" panose="02010504060200020004" pitchFamily="50" charset="0"/>
              </a:rPr>
              <a:t>теплотворність </a:t>
            </a:r>
            <a:r>
              <a:rPr lang="uk-UA" sz="1200" dirty="0" smtClean="0">
                <a:latin typeface="Arsenal" panose="02010504060200020004" pitchFamily="50" charset="0"/>
              </a:rPr>
              <a:t>газу </a:t>
            </a:r>
            <a:r>
              <a:rPr lang="uk-UA" sz="1200" dirty="0">
                <a:latin typeface="Arsenal" panose="02010504060200020004" pitchFamily="50" charset="0"/>
              </a:rPr>
              <a:t>у МВт-год/тис. </a:t>
            </a:r>
            <a:r>
              <a:rPr lang="uk-UA" sz="1200" dirty="0" smtClean="0">
                <a:latin typeface="Arsenal" panose="02010504060200020004" pitchFamily="50" charset="0"/>
              </a:rPr>
              <a:t>м3</a:t>
            </a:r>
            <a:endParaRPr lang="en-US" sz="1200" dirty="0" smtClean="0">
              <a:latin typeface="Arsenal" panose="02010504060200020004" pitchFamily="50" charset="0"/>
            </a:endParaRPr>
          </a:p>
          <a:p>
            <a:r>
              <a:rPr lang="en-US" sz="1200" dirty="0" smtClean="0">
                <a:latin typeface="Arsenal" panose="02010504060200020004" pitchFamily="50" charset="0"/>
              </a:rPr>
              <a:t>VAT – </a:t>
            </a:r>
            <a:r>
              <a:rPr lang="uk-UA" sz="1200" dirty="0" smtClean="0">
                <a:latin typeface="Arsenal" panose="02010504060200020004" pitchFamily="50" charset="0"/>
              </a:rPr>
              <a:t>податок на додану вартість (коефіцієнт 1,2)</a:t>
            </a:r>
            <a:endParaRPr lang="en-US" sz="1200" dirty="0">
              <a:latin typeface="Arsenal" panose="02010504060200020004" pitchFamily="50" charset="0"/>
            </a:endParaRPr>
          </a:p>
          <a:p>
            <a:r>
              <a:rPr lang="en-US" sz="1200" dirty="0" err="1">
                <a:latin typeface="Arsenal" panose="02010504060200020004" pitchFamily="50" charset="0"/>
              </a:rPr>
              <a:t>Avg</a:t>
            </a:r>
            <a:r>
              <a:rPr lang="en-US" sz="1200" dirty="0">
                <a:latin typeface="Arsenal" panose="02010504060200020004" pitchFamily="50" charset="0"/>
              </a:rPr>
              <a:t> </a:t>
            </a:r>
            <a:r>
              <a:rPr lang="en-US" sz="1200" dirty="0" err="1">
                <a:latin typeface="Arsenal" panose="02010504060200020004" pitchFamily="50" charset="0"/>
              </a:rPr>
              <a:t>UEEx</a:t>
            </a:r>
            <a:r>
              <a:rPr lang="en-US" sz="1200" dirty="0">
                <a:latin typeface="Arsenal" panose="02010504060200020004" pitchFamily="50" charset="0"/>
              </a:rPr>
              <a:t> – </a:t>
            </a:r>
            <a:r>
              <a:rPr lang="uk-UA" sz="1200" dirty="0">
                <a:latin typeface="Arsenal" panose="02010504060200020004" pitchFamily="50" charset="0"/>
              </a:rPr>
              <a:t>середньозважена ціна на </a:t>
            </a:r>
            <a:r>
              <a:rPr lang="uk-UA" sz="1200" dirty="0" smtClean="0">
                <a:latin typeface="Arsenal" panose="02010504060200020004" pitchFamily="50" charset="0"/>
              </a:rPr>
              <a:t>газ УЕБ на </a:t>
            </a:r>
            <a:r>
              <a:rPr lang="uk-UA" sz="1200" dirty="0">
                <a:latin typeface="Arsenal" panose="02010504060200020004" pitchFamily="50" charset="0"/>
              </a:rPr>
              <a:t>день уточнення ціни</a:t>
            </a:r>
          </a:p>
          <a:p>
            <a:r>
              <a:rPr lang="en-US" sz="1200" dirty="0" err="1">
                <a:latin typeface="Arsenal" panose="02010504060200020004" pitchFamily="50" charset="0"/>
              </a:rPr>
              <a:t>UEEx</a:t>
            </a:r>
            <a:r>
              <a:rPr lang="en-US" sz="1200" dirty="0">
                <a:latin typeface="Arsenal" panose="02010504060200020004" pitchFamily="50" charset="0"/>
              </a:rPr>
              <a:t> bas - </a:t>
            </a:r>
            <a:r>
              <a:rPr lang="uk-UA" sz="1200" dirty="0">
                <a:latin typeface="Arsenal" panose="02010504060200020004" pitchFamily="50" charset="0"/>
              </a:rPr>
              <a:t>середньозважена ціна на </a:t>
            </a:r>
            <a:r>
              <a:rPr lang="uk-UA" sz="1200" dirty="0" smtClean="0">
                <a:latin typeface="Arsenal" panose="02010504060200020004" pitchFamily="50" charset="0"/>
              </a:rPr>
              <a:t>газ УЕБ </a:t>
            </a:r>
            <a:r>
              <a:rPr lang="uk-UA" sz="1200" dirty="0">
                <a:latin typeface="Arsenal" panose="02010504060200020004" pitchFamily="50" charset="0"/>
              </a:rPr>
              <a:t>на день </a:t>
            </a:r>
            <a:r>
              <a:rPr lang="uk-UA" sz="1200" dirty="0" smtClean="0">
                <a:latin typeface="Arsenal" panose="02010504060200020004" pitchFamily="50" charset="0"/>
              </a:rPr>
              <a:t>попередньої ціни</a:t>
            </a:r>
            <a:r>
              <a:rPr lang="uk-UA" dirty="0">
                <a:latin typeface="Arsenal" panose="02010504060200020004" pitchFamily="50" charset="0"/>
              </a:rPr>
              <a:t/>
            </a:r>
            <a:br>
              <a:rPr lang="uk-UA" dirty="0">
                <a:latin typeface="Arsenal" panose="02010504060200020004" pitchFamily="50" charset="0"/>
              </a:rPr>
            </a:br>
            <a:endParaRPr lang="uk-UA" dirty="0"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837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Інтерактивний сервіс </a:t>
            </a:r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індексації </a:t>
            </a:r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ціни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2140814"/>
            <a:ext cx="237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https://cep.kse.ua/gaz/</a:t>
            </a:r>
            <a:endParaRPr lang="uk-U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852936"/>
            <a:ext cx="7089849" cy="37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54728"/>
            <a:ext cx="8003232" cy="4958647"/>
          </a:xfrm>
          <a:prstGeom prst="rect">
            <a:avLst/>
          </a:prstGeom>
        </p:spPr>
      </p:pic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3891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09221"/>
            <a:ext cx="8075240" cy="79208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Вибір договорів для аналізу</a:t>
            </a:r>
            <a:endParaRPr lang="uk-UA" sz="32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86426"/>
            <a:ext cx="7056784" cy="5038108"/>
          </a:xfrm>
        </p:spPr>
      </p:pic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1340768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Arsenal" panose="02010504060200020004" pitchFamily="50" charset="0"/>
              </a:rPr>
              <a:t>Помісячне зростання середньої ціни на закупівлю газу</a:t>
            </a:r>
            <a:endParaRPr lang="uk-UA" sz="32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0" y="1607544"/>
            <a:ext cx="7706576" cy="52226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340768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Arsenal" panose="02010504060200020004" pitchFamily="50" charset="0"/>
              </a:rPr>
              <a:t>Помісячна економія за умови застосування формули індексації</a:t>
            </a:r>
            <a:endParaRPr lang="uk-UA" sz="32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98" y="1371761"/>
            <a:ext cx="7715200" cy="79208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Потенційна економія</a:t>
            </a:r>
            <a:endParaRPr lang="uk-UA" sz="40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7682" y="2687649"/>
            <a:ext cx="3052632" cy="143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120,25</a:t>
            </a:r>
            <a:endParaRPr lang="uk-UA" sz="8000" b="1" dirty="0">
              <a:solidFill>
                <a:schemeClr val="accent4"/>
              </a:solidFill>
              <a:latin typeface="Arsenal" panose="02010504060200020004" pitchFamily="50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27884" y="3645024"/>
            <a:ext cx="20522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chemeClr val="accent1"/>
                </a:solidFill>
                <a:latin typeface="Arsenal" panose="02010504060200020004" pitchFamily="50" charset="0"/>
              </a:rPr>
              <a:t>м</a:t>
            </a:r>
            <a:r>
              <a:rPr lang="uk-UA" sz="4000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лн. грн</a:t>
            </a:r>
            <a:endParaRPr lang="uk-UA" sz="4000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614" y="474615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Arsenal" panose="02010504060200020004" pitchFamily="50" charset="0"/>
              </a:rPr>
              <a:t>Опрацьовано договори на закупівлю природного газу на суму більше 1 млн грн у період із серпня 2017 до серпня 2018, до яких було внесено зміни, із врахуванням усіх додугод, укладених до </a:t>
            </a:r>
            <a:r>
              <a:rPr lang="en-US" sz="1600" dirty="0" smtClean="0">
                <a:latin typeface="Arsenal" panose="02010504060200020004" pitchFamily="50" charset="0"/>
              </a:rPr>
              <a:t>31</a:t>
            </a:r>
            <a:r>
              <a:rPr lang="uk-UA" sz="1600" dirty="0" smtClean="0">
                <a:latin typeface="Arsenal" panose="02010504060200020004" pitchFamily="50" charset="0"/>
              </a:rPr>
              <a:t>.1</a:t>
            </a:r>
            <a:r>
              <a:rPr lang="en-US" sz="1600" dirty="0" smtClean="0">
                <a:latin typeface="Arsenal" panose="02010504060200020004" pitchFamily="50" charset="0"/>
              </a:rPr>
              <a:t>2</a:t>
            </a:r>
            <a:r>
              <a:rPr lang="uk-UA" sz="1600" dirty="0" smtClean="0">
                <a:latin typeface="Arsenal" panose="02010504060200020004" pitchFamily="50" charset="0"/>
              </a:rPr>
              <a:t>.2018 включно</a:t>
            </a:r>
            <a:endParaRPr lang="uk-UA" sz="1600" dirty="0"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План презентації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400" y="2708920"/>
            <a:ext cx="8229600" cy="2880320"/>
          </a:xfrm>
          <a:noFill/>
        </p:spPr>
        <p:txBody>
          <a:bodyPr>
            <a:normAutofit/>
          </a:bodyPr>
          <a:lstStyle/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Додаткові угоди </a:t>
            </a: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у </a:t>
            </a:r>
            <a:r>
              <a:rPr lang="en-US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ProZorro</a:t>
            </a: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 та у закупівлях газу</a:t>
            </a:r>
            <a:endParaRPr lang="en-US" sz="2800" b="1" dirty="0">
              <a:solidFill>
                <a:schemeClr val="accent4"/>
              </a:solidFill>
              <a:latin typeface="Arsenal" panose="02010504060200020004" pitchFamily="50" charset="0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Як Україна закуповує  природний газ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Вплив ціни на </a:t>
            </a:r>
            <a:r>
              <a:rPr lang="en-US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NCG </a:t>
            </a: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на ціну газу у </a:t>
            </a:r>
            <a:r>
              <a:rPr lang="en-US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ProZorro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Потенційна економія від формульного ціноутворення</a:t>
            </a:r>
            <a:endParaRPr lang="en-US" sz="2800" b="1" dirty="0" smtClean="0">
              <a:solidFill>
                <a:schemeClr val="accent4"/>
              </a:solidFill>
              <a:latin typeface="Arsenal" panose="02010504060200020004" pitchFamily="50" charset="0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uk-UA" sz="2800" dirty="0" smtClean="0"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Наслідки індексації</a:t>
            </a:r>
            <a:endParaRPr lang="uk-UA" sz="40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400" y="3061935"/>
            <a:ext cx="8229600" cy="2016224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реальна економія:</a:t>
            </a:r>
            <a:r>
              <a:rPr lang="uk-UA" sz="2800" dirty="0" smtClean="0">
                <a:latin typeface="Arsenal" panose="02010504060200020004" pitchFamily="50" charset="0"/>
              </a:rPr>
              <a:t> обмеження можливостей спекулятивного підвищення ціни за додугодами;</a:t>
            </a:r>
          </a:p>
          <a:p>
            <a:pPr>
              <a:buClr>
                <a:schemeClr val="accent1"/>
              </a:buClr>
            </a:pPr>
            <a:r>
              <a:rPr lang="uk-UA" sz="2800" b="1" dirty="0">
                <a:solidFill>
                  <a:schemeClr val="accent4"/>
                </a:solidFill>
                <a:latin typeface="Arsenal" panose="02010504060200020004" pitchFamily="50" charset="0"/>
              </a:rPr>
              <a:t>с</a:t>
            </a:r>
            <a:r>
              <a:rPr lang="uk-UA" sz="28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праведлива конкуренція:</a:t>
            </a:r>
            <a:r>
              <a:rPr lang="uk-UA" sz="2800" dirty="0" smtClean="0">
                <a:latin typeface="Arsenal" panose="02010504060200020004" pitchFamily="50" charset="0"/>
              </a:rPr>
              <a:t> ліквідація стимулів для демпінгу на етапі торгів</a:t>
            </a:r>
            <a:endParaRPr lang="uk-UA" sz="2800" dirty="0"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8075240" cy="108012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Скрипти для відтворення моделі формульного ціноутворення</a:t>
            </a:r>
            <a:endParaRPr lang="uk-UA" sz="32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85293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Отримання </a:t>
            </a:r>
            <a:r>
              <a:rPr lang="uk-UA" sz="2000" dirty="0"/>
              <a:t>даних та документів із </a:t>
            </a:r>
            <a:r>
              <a:rPr lang="en-US" sz="2000" dirty="0"/>
              <a:t>ProZorro </a:t>
            </a:r>
            <a:r>
              <a:rPr lang="en-US" sz="2000" b="1" dirty="0"/>
              <a:t>(00_addcontr_get_data 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Розвідувальний (</a:t>
            </a:r>
            <a:r>
              <a:rPr lang="en-US" sz="2000" dirty="0"/>
              <a:t>exploratory) </a:t>
            </a:r>
            <a:r>
              <a:rPr lang="uk-UA" sz="2000" dirty="0"/>
              <a:t>аналіз та формування датасету для подальшої роботи </a:t>
            </a:r>
            <a:r>
              <a:rPr lang="uk-UA" sz="2000" b="1" dirty="0"/>
              <a:t>(01_</a:t>
            </a:r>
            <a:r>
              <a:rPr lang="en-US" sz="2000" b="1" dirty="0" err="1"/>
              <a:t>addcontr_explore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Формування витягів для студентів та волонтерів </a:t>
            </a:r>
            <a:r>
              <a:rPr lang="uk-UA" sz="2000" b="1" dirty="0"/>
              <a:t>(02_</a:t>
            </a:r>
            <a:r>
              <a:rPr lang="en-US" sz="2000" b="1" dirty="0" err="1"/>
              <a:t>addcontr_distribute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Перевірка та агрегація доповнених витягів </a:t>
            </a:r>
            <a:r>
              <a:rPr lang="uk-UA" sz="2000" b="1" dirty="0"/>
              <a:t>(03_</a:t>
            </a:r>
            <a:r>
              <a:rPr lang="en-US" sz="2000" b="1" dirty="0" err="1"/>
              <a:t>addcontr_aggregate_data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Проведення розрахунків </a:t>
            </a:r>
            <a:r>
              <a:rPr lang="uk-UA" sz="2000" b="1" dirty="0"/>
              <a:t>(04_</a:t>
            </a:r>
            <a:r>
              <a:rPr lang="en-US" sz="2000" b="1" dirty="0" err="1"/>
              <a:t>addcontr_count_savings</a:t>
            </a:r>
            <a:r>
              <a:rPr lang="en-US" sz="2000" b="1" dirty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Створення візуалізацій </a:t>
            </a:r>
            <a:r>
              <a:rPr lang="uk-UA" sz="2000" b="1" dirty="0"/>
              <a:t>(05_</a:t>
            </a:r>
            <a:r>
              <a:rPr lang="en-US" sz="2000" b="1" dirty="0" err="1"/>
              <a:t>addcontr_describe_output</a:t>
            </a:r>
            <a:r>
              <a:rPr lang="en-US" sz="2000" b="1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8679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github.com/cep-kse/natural_gas_formula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Нові зміни (проект змін до Закону, ст. 41) 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617" y="2513379"/>
            <a:ext cx="8195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ціни за одиницю товару до 10 відсотків пропорційно збільшенню ціни такого товару на ринку у разі коливання ціни такого товару на ринку за умови, що така зміна не призведе до збільшення суми, визначеної в договорі про закупівлю –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частіше ніж один раз на 90 днів з моменту підписання договору про закупівлю. Обмеження щодо строків зміни ціни за одиницю товару не застосовується у випадках зміни умов договору про закупівлю бензину та дизельного пального;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4977172"/>
            <a:ext cx="769032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15000"/>
              </a:lnSpc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встановленого згідно із законодавством органами державної статистики індексу споживчих цін, зміни курсу іноземної валюти, зміни біржових котирувань або показників Platts,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ARGUS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регульованих цін (тарифів) і нормативів, які застосовуються в договорі про закупівлю, у разі встановлення в договорі про закупівлю порядку зміни ціни;</a:t>
            </a:r>
            <a:endParaRPr lang="uk-UA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5061" y="2513379"/>
            <a:ext cx="561535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07504" y="4960296"/>
            <a:ext cx="561535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7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97975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http://w1.c1.rada.gov.ua/pls/zweb2/webproc4_1?pf3511=66307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38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72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04065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Додаткові угоди на ринку закупівель природного газу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425576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senal" panose="02010504060200020004" pitchFamily="50" charset="0"/>
              </a:rPr>
              <a:t>При </a:t>
            </a:r>
            <a:r>
              <a:rPr lang="uk-UA" dirty="0" smtClean="0">
                <a:latin typeface="Arsenal" panose="02010504060200020004" pitchFamily="50" charset="0"/>
              </a:rPr>
              <a:t>закупівлях газу додаткові угоди до основних договорів підписуються</a:t>
            </a:r>
          </a:p>
          <a:p>
            <a:pPr algn="ctr"/>
            <a:r>
              <a:rPr lang="uk-UA" sz="3200" b="1" dirty="0" smtClean="0">
                <a:solidFill>
                  <a:schemeClr val="accent4"/>
                </a:solidFill>
                <a:latin typeface="Arsenal" panose="02010504060200020004" pitchFamily="50" charset="0"/>
              </a:rPr>
              <a:t>у 10 разів частіше, </a:t>
            </a:r>
          </a:p>
          <a:p>
            <a:pPr algn="ctr"/>
            <a:r>
              <a:rPr lang="uk-UA" dirty="0" smtClean="0">
                <a:latin typeface="Arsenal" panose="02010504060200020004" pitchFamily="50" charset="0"/>
              </a:rPr>
              <a:t>ніж в середньому за всіма типами закупівель</a:t>
            </a:r>
            <a:endParaRPr lang="uk-UA" dirty="0">
              <a:latin typeface="Arsenal" panose="020105040602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45024" y="5160153"/>
            <a:ext cx="3168352" cy="789127"/>
            <a:chOff x="3347864" y="4797151"/>
            <a:chExt cx="3168352" cy="789127"/>
          </a:xfrm>
        </p:grpSpPr>
        <p:sp>
          <p:nvSpPr>
            <p:cNvPr id="7" name="TextBox 6"/>
            <p:cNvSpPr txBox="1"/>
            <p:nvPr/>
          </p:nvSpPr>
          <p:spPr>
            <a:xfrm>
              <a:off x="3347864" y="4797151"/>
              <a:ext cx="1152128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3200" b="1" dirty="0" smtClean="0">
                  <a:solidFill>
                    <a:schemeClr val="accent4"/>
                  </a:solidFill>
                  <a:latin typeface="Arsenal" panose="02010504060200020004" pitchFamily="50" charset="0"/>
                </a:rPr>
                <a:t>1,8</a:t>
              </a:r>
            </a:p>
            <a:p>
              <a:pPr algn="ctr">
                <a:lnSpc>
                  <a:spcPct val="80000"/>
                </a:lnSpc>
              </a:pPr>
              <a:r>
                <a:rPr lang="uk-UA" sz="2400" dirty="0" smtClean="0">
                  <a:latin typeface="Arsenal" panose="02010504060200020004" pitchFamily="50" charset="0"/>
                </a:rPr>
                <a:t>газ</a:t>
              </a:r>
              <a:endParaRPr lang="uk-UA" sz="2400" dirty="0">
                <a:latin typeface="Arsenal" panose="02010504060200020004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056" y="4797151"/>
              <a:ext cx="1440160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3200" b="1" dirty="0" smtClean="0">
                  <a:solidFill>
                    <a:schemeClr val="accent4"/>
                  </a:solidFill>
                  <a:latin typeface="Arsenal" panose="02010504060200020004" pitchFamily="50" charset="0"/>
                </a:rPr>
                <a:t>0,17</a:t>
              </a:r>
            </a:p>
            <a:p>
              <a:pPr algn="ctr">
                <a:lnSpc>
                  <a:spcPct val="80000"/>
                </a:lnSpc>
              </a:pPr>
              <a:r>
                <a:rPr lang="uk-UA" sz="2400" dirty="0" smtClean="0">
                  <a:latin typeface="Arsenal" panose="02010504060200020004" pitchFamily="50" charset="0"/>
                </a:rPr>
                <a:t>загалом</a:t>
              </a:r>
              <a:endParaRPr lang="uk-UA" sz="2400" dirty="0">
                <a:latin typeface="Arsenal" panose="02010504060200020004" pitchFamily="50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15462" y="4833673"/>
            <a:ext cx="58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senal" panose="02010504060200020004" pitchFamily="50" charset="0"/>
              </a:rPr>
              <a:t>Середня кількість додугод до основного договору:</a:t>
            </a:r>
            <a:endParaRPr lang="uk-UA" b="1" dirty="0">
              <a:latin typeface="Arsenal" panose="020105040602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812" y="616530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Arsenal" panose="02010504060200020004" pitchFamily="50" charset="0"/>
              </a:rPr>
              <a:t>На основі даних усіх договорів, укладених в період із серпня 2017 до серпня 2018, та додугод до них</a:t>
            </a:r>
            <a:endParaRPr lang="uk-UA" sz="1600" dirty="0">
              <a:latin typeface="Arsenal" panose="0201050406020002000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266333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senal" panose="02010504060200020004" pitchFamily="50" charset="0"/>
              </a:rPr>
              <a:t>Підставою для цього стає ч. 4 ст. 36 ЗУ “Про публічні закупівлі”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2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Причини великої кількості додугод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400" y="2708920"/>
            <a:ext cx="8229600" cy="2880320"/>
          </a:xfrm>
          <a:noFill/>
        </p:spPr>
        <p:txBody>
          <a:bodyPr>
            <a:normAutofit/>
          </a:bodyPr>
          <a:lstStyle/>
          <a:p>
            <a:pPr marL="457200" lvl="1" indent="0">
              <a:buClr>
                <a:schemeClr val="accent1"/>
              </a:buClr>
              <a:buNone/>
            </a:pPr>
            <a:r>
              <a:rPr lang="uk-UA" sz="2400" dirty="0" smtClean="0">
                <a:latin typeface="Arsenal" panose="02010504060200020004" pitchFamily="50" charset="0"/>
              </a:rPr>
              <a:t>1. Компенсація демпінгування на відкритих </a:t>
            </a:r>
            <a:r>
              <a:rPr lang="uk-UA" sz="2400" dirty="0" smtClean="0">
                <a:latin typeface="Arsenal" panose="02010504060200020004" pitchFamily="50" charset="0"/>
              </a:rPr>
              <a:t>торгах</a:t>
            </a:r>
            <a:r>
              <a:rPr lang="en-US" sz="2400" dirty="0" smtClean="0">
                <a:latin typeface="Arsenal" panose="02010504060200020004" pitchFamily="50" charset="0"/>
              </a:rPr>
              <a:t> (</a:t>
            </a:r>
            <a:r>
              <a:rPr lang="uk-UA" sz="2400" dirty="0" smtClean="0">
                <a:latin typeface="Arsenal" panose="02010504060200020004" pitchFamily="50" charset="0"/>
              </a:rPr>
              <a:t>нечесна конкуренція</a:t>
            </a:r>
            <a:r>
              <a:rPr lang="en-US" sz="2400" dirty="0" smtClean="0">
                <a:latin typeface="Arsenal" panose="02010504060200020004" pitchFamily="50" charset="0"/>
              </a:rPr>
              <a:t>)</a:t>
            </a:r>
            <a:endParaRPr lang="uk-UA" sz="2400" dirty="0" smtClean="0">
              <a:latin typeface="Arsenal" panose="02010504060200020004" pitchFamily="50" charset="0"/>
            </a:endParaRPr>
          </a:p>
          <a:p>
            <a:pPr marL="457200" lvl="1" indent="0">
              <a:buClr>
                <a:schemeClr val="accent1"/>
              </a:buClr>
              <a:buNone/>
            </a:pPr>
            <a:r>
              <a:rPr lang="uk-UA" sz="2400" dirty="0" smtClean="0">
                <a:latin typeface="Arsenal" panose="02010504060200020004" pitchFamily="50" charset="0"/>
              </a:rPr>
              <a:t>2. Використання постачальником зростання його переговорної сили із початком опалювального сезону (бажання та </a:t>
            </a:r>
            <a:r>
              <a:rPr lang="uk-UA" sz="2400" dirty="0" smtClean="0">
                <a:latin typeface="Arsenal" panose="02010504060200020004" pitchFamily="50" charset="0"/>
              </a:rPr>
              <a:t>мо</a:t>
            </a:r>
            <a:r>
              <a:rPr lang="uk-UA" sz="2400" dirty="0">
                <a:latin typeface="Arsenal" panose="02010504060200020004" pitchFamily="50" charset="0"/>
              </a:rPr>
              <a:t>ж</a:t>
            </a:r>
            <a:r>
              <a:rPr lang="uk-UA" sz="2400" dirty="0" smtClean="0">
                <a:latin typeface="Arsenal" panose="02010504060200020004" pitchFamily="50" charset="0"/>
              </a:rPr>
              <a:t>ливість </a:t>
            </a:r>
            <a:r>
              <a:rPr lang="uk-UA" sz="2400" dirty="0" smtClean="0">
                <a:latin typeface="Arsenal" panose="02010504060200020004" pitchFamily="50" charset="0"/>
              </a:rPr>
              <a:t>заробити більше)</a:t>
            </a:r>
          </a:p>
          <a:p>
            <a:pPr marL="457200" lvl="1" indent="0">
              <a:buClr>
                <a:schemeClr val="accent1"/>
              </a:buClr>
              <a:buNone/>
            </a:pPr>
            <a:r>
              <a:rPr lang="uk-UA" sz="2400" dirty="0" smtClean="0">
                <a:latin typeface="Arsenal" panose="02010504060200020004" pitchFamily="50" charset="0"/>
              </a:rPr>
              <a:t>3. Об’єктивні ринкові фактори (зміна </a:t>
            </a:r>
            <a:r>
              <a:rPr lang="uk-UA" sz="2400" dirty="0" smtClean="0">
                <a:latin typeface="Arsenal" panose="02010504060200020004" pitchFamily="50" charset="0"/>
              </a:rPr>
              <a:t>ринкових цін, коливання курсу валюти, регуляторні зміни, тощо)</a:t>
            </a:r>
            <a:endParaRPr lang="uk-UA" sz="2400" dirty="0"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Arsenal" panose="02010504060200020004" pitchFamily="50" charset="0"/>
              </a:rPr>
              <a:t>Зв’язок додаткової угоди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88840"/>
            <a:ext cx="5796644" cy="4603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3131676"/>
            <a:ext cx="5838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 smtClean="0"/>
              <a:t>77%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291916"/>
            <a:ext cx="470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 smtClean="0"/>
              <a:t>7%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581128"/>
            <a:ext cx="5870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28%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993679"/>
            <a:ext cx="5870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 smtClean="0"/>
              <a:t>78%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06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Підтвердження попереднього </a:t>
            </a:r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слайду</a:t>
            </a:r>
            <a:r>
              <a:rPr lang="en-US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…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20764"/>
            <a:ext cx="6984776" cy="48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715200" cy="79208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Міжнародний контекст: звідки бере газ Україна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673861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Починаючи з 2016 р., ринки ЄС є єдиним джерелом імпортного газу для України.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 </a:t>
            </a:r>
            <a:r>
              <a:rPr lang="ru-RU" dirty="0"/>
              <a:t>даними PwC, лише у 2017 році обсяги імпортних поставок склали 14,1 млрд м</a:t>
            </a:r>
            <a:r>
              <a:rPr lang="ru-RU" baseline="30000" dirty="0"/>
              <a:t>3</a:t>
            </a:r>
            <a:r>
              <a:rPr lang="ru-RU" dirty="0"/>
              <a:t>, що складає 44% від загального споживання.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 </a:t>
            </a:r>
            <a:r>
              <a:rPr lang="ru-RU" dirty="0"/>
              <a:t>цьому ж році 47% від усього спожитого в Україні природного газу закуповувалося на вільному ринку. Такий показник досягається насамперед за рахунок закупівель промислових споживачів, які у 2017 спожили 9 млрд м</a:t>
            </a:r>
            <a:r>
              <a:rPr lang="ru-RU" baseline="30000" dirty="0"/>
              <a:t>3</a:t>
            </a:r>
            <a:r>
              <a:rPr lang="ru-RU" dirty="0"/>
              <a:t> газу або 28% від загального обсягу.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оптовому ринку природного газу діє близько 400 економічних агентів, серед яких 67 імпортерів, в тому числі ряд провідних європейських трейдерів.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715200" cy="79208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Міжнародний контекст: звідки бере газ Україна</a:t>
            </a:r>
            <a:endParaRPr lang="uk-UA" sz="36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673861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Європейський газ надходить до України через три основні точки: Будінце (Словаччина), Берегдароц (Угорщина) та Германовичі (Польща), при чому словацький пункт з’єднання забезпечує близько 70% всього імпорту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uk-UA" dirty="0"/>
              <a:t>Найбільшим імпортером залишається НАК «Нафтогаз», хоча у 2015-2017 рр. його частка скоротилася із 94% до 62%. Серед найбільших постачальників дві німецькі компанії (</a:t>
            </a:r>
            <a:r>
              <a:rPr lang="en-US" dirty="0"/>
              <a:t>RWE </a:t>
            </a:r>
            <a:r>
              <a:rPr lang="uk-UA" dirty="0"/>
              <a:t>та </a:t>
            </a:r>
            <a:r>
              <a:rPr lang="en-US" dirty="0"/>
              <a:t>UNIPER), </a:t>
            </a:r>
            <a:r>
              <a:rPr lang="uk-UA" dirty="0"/>
              <a:t>дві швейцарські (</a:t>
            </a:r>
            <a:r>
              <a:rPr lang="en-US" dirty="0"/>
              <a:t>Axpo </a:t>
            </a:r>
            <a:r>
              <a:rPr lang="uk-UA" dirty="0"/>
              <a:t>та </a:t>
            </a:r>
            <a:r>
              <a:rPr lang="en-US" dirty="0"/>
              <a:t>DXT) </a:t>
            </a:r>
            <a:r>
              <a:rPr lang="uk-UA" dirty="0"/>
              <a:t>та французький </a:t>
            </a:r>
            <a:r>
              <a:rPr lang="en-US" dirty="0"/>
              <a:t>ENGIE. </a:t>
            </a:r>
            <a:r>
              <a:rPr lang="uk-UA" dirty="0"/>
              <a:t>Крім того, «Нафтогаз» є постачальником останньої надії для побутових споживачів, що посилює його роль у формуванні ціни на внутрішньому ринку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98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рафика\KSE\CEP\files\presentation\img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418"/>
            <a:ext cx="9144000" cy="2729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309221"/>
            <a:ext cx="8075240" cy="79208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Ціни на газ на основних європейських хабах порівняно із </a:t>
            </a:r>
            <a:r>
              <a:rPr lang="en-US" sz="2800" b="1" dirty="0" smtClean="0">
                <a:solidFill>
                  <a:schemeClr val="accent1"/>
                </a:solidFill>
                <a:latin typeface="Arsenal" panose="02010504060200020004" pitchFamily="50" charset="0"/>
              </a:rPr>
              <a:t>ProZorro</a:t>
            </a:r>
            <a:endParaRPr lang="uk-UA" sz="2800" b="1" dirty="0">
              <a:solidFill>
                <a:schemeClr val="accent1"/>
              </a:solidFill>
              <a:latin typeface="Arsenal" panose="02010504060200020004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2101309"/>
            <a:ext cx="8316416" cy="46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EP">
      <a:dk1>
        <a:srgbClr val="000000"/>
      </a:dk1>
      <a:lt1>
        <a:sysClr val="window" lastClr="FFFFFF"/>
      </a:lt1>
      <a:dk2>
        <a:srgbClr val="244061"/>
      </a:dk2>
      <a:lt2>
        <a:srgbClr val="EEECE1"/>
      </a:lt2>
      <a:accent1>
        <a:srgbClr val="00CC99"/>
      </a:accent1>
      <a:accent2>
        <a:srgbClr val="00CC99"/>
      </a:accent2>
      <a:accent3>
        <a:srgbClr val="00CC99"/>
      </a:accent3>
      <a:accent4>
        <a:srgbClr val="244061"/>
      </a:accent4>
      <a:accent5>
        <a:srgbClr val="244061"/>
      </a:accent5>
      <a:accent6>
        <a:srgbClr val="0F243E"/>
      </a:accent6>
      <a:hlink>
        <a:srgbClr val="00CC99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940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Arsenal</vt:lpstr>
      <vt:lpstr>Calibri</vt:lpstr>
      <vt:lpstr>Cambria</vt:lpstr>
      <vt:lpstr>Cambria Math</vt:lpstr>
      <vt:lpstr>Times New Roman</vt:lpstr>
      <vt:lpstr>Тема Office</vt:lpstr>
      <vt:lpstr>Передумови та наслідки впровадження формули індексації ціни на газ у ProZorro  Остап Кучьма та Олексій Грибановський</vt:lpstr>
      <vt:lpstr>План презентації</vt:lpstr>
      <vt:lpstr>Додаткові угоди на ринку закупівель природного газу</vt:lpstr>
      <vt:lpstr>Причини великої кількості додугод</vt:lpstr>
      <vt:lpstr>Зв’язок додаткової угоди</vt:lpstr>
      <vt:lpstr>Підтвердження попереднього слайду…</vt:lpstr>
      <vt:lpstr>Міжнародний контекст: звідки бере газ Україна</vt:lpstr>
      <vt:lpstr>Міжнародний контекст: звідки бере газ Україна</vt:lpstr>
      <vt:lpstr>Ціни на газ на основних європейських хабах порівняно із ProZorro</vt:lpstr>
      <vt:lpstr>Потижневе зростання ціни на газ ПроЗорро та NCG</vt:lpstr>
      <vt:lpstr>Кореляція із цінами ПроЗорро залежно від лагу ціни NCG Month+1</vt:lpstr>
      <vt:lpstr>Модель зв’язку цін на NCG та Прозорро</vt:lpstr>
      <vt:lpstr>Модель зв’язку цін на NCG та Прозорро</vt:lpstr>
      <vt:lpstr>Формула індексації ціни</vt:lpstr>
      <vt:lpstr>Інтерактивний сервіс індексації ціни</vt:lpstr>
      <vt:lpstr>Вибір договорів для аналізу</vt:lpstr>
      <vt:lpstr>Помісячне зростання середньої ціни на закупівлю газу</vt:lpstr>
      <vt:lpstr>Помісячна економія за умови застосування формули індексації</vt:lpstr>
      <vt:lpstr>Потенційна економія</vt:lpstr>
      <vt:lpstr>Наслідки індексації</vt:lpstr>
      <vt:lpstr>Скрипти для відтворення моделі формульного ціноутворення</vt:lpstr>
      <vt:lpstr>Нові зміни (проект змін до Закону, ст. 41)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katemusienko@ukr.net</dc:creator>
  <cp:lastModifiedBy>Oleksiy Gribanovsky</cp:lastModifiedBy>
  <cp:revision>59</cp:revision>
  <dcterms:created xsi:type="dcterms:W3CDTF">2017-10-09T09:09:43Z</dcterms:created>
  <dcterms:modified xsi:type="dcterms:W3CDTF">2019-09-04T14:00:06Z</dcterms:modified>
</cp:coreProperties>
</file>