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17"/>
  </p:notesMasterIdLst>
  <p:sldIdLst>
    <p:sldId id="256" r:id="rId2"/>
    <p:sldId id="292" r:id="rId3"/>
    <p:sldId id="314" r:id="rId4"/>
    <p:sldId id="291" r:id="rId5"/>
    <p:sldId id="289" r:id="rId6"/>
    <p:sldId id="305" r:id="rId7"/>
    <p:sldId id="290" r:id="rId8"/>
    <p:sldId id="307" r:id="rId9"/>
    <p:sldId id="295" r:id="rId10"/>
    <p:sldId id="309" r:id="rId11"/>
    <p:sldId id="296" r:id="rId12"/>
    <p:sldId id="312" r:id="rId13"/>
    <p:sldId id="297" r:id="rId14"/>
    <p:sldId id="313" r:id="rId15"/>
    <p:sldId id="288"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a:srgbClr val="FF00FF"/>
    <a:srgbClr val="7F57B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86" autoAdjust="0"/>
    <p:restoredTop sz="93924" autoAdjust="0"/>
  </p:normalViewPr>
  <p:slideViewPr>
    <p:cSldViewPr>
      <p:cViewPr varScale="1">
        <p:scale>
          <a:sx n="68" d="100"/>
          <a:sy n="68" d="100"/>
        </p:scale>
        <p:origin x="-146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F6E18D-FB86-4882-9FBB-3111CDAD12EA}" type="datetimeFigureOut">
              <a:rPr lang="ru-RU" smtClean="0"/>
              <a:pPr/>
              <a:t>12.04.2017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83DB4-4AB9-41BC-AC32-169BE8B91FFC}" type="slidenum">
              <a:rPr lang="ru-RU" smtClean="0"/>
              <a:pPr/>
              <a:t>‹#›</a:t>
            </a:fld>
            <a:endParaRPr lang="ru-RU"/>
          </a:p>
        </p:txBody>
      </p:sp>
    </p:spTree>
    <p:extLst>
      <p:ext uri="{BB962C8B-B14F-4D97-AF65-F5344CB8AC3E}">
        <p14:creationId xmlns="" xmlns:p14="http://schemas.microsoft.com/office/powerpoint/2010/main" val="3616781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DB4-4AB9-41BC-AC32-169BE8B91FFC}" type="slidenum">
              <a:rPr lang="ru-RU" smtClean="0"/>
              <a:pPr/>
              <a:t>4</a:t>
            </a:fld>
            <a:endParaRPr lang="ru-RU"/>
          </a:p>
        </p:txBody>
      </p:sp>
    </p:spTree>
    <p:extLst>
      <p:ext uri="{BB962C8B-B14F-4D97-AF65-F5344CB8AC3E}">
        <p14:creationId xmlns="" xmlns:p14="http://schemas.microsoft.com/office/powerpoint/2010/main" val="2588532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DB4-4AB9-41BC-AC32-169BE8B91FFC}" type="slidenum">
              <a:rPr lang="ru-RU" smtClean="0"/>
              <a:pPr/>
              <a:t>6</a:t>
            </a:fld>
            <a:endParaRPr lang="ru-RU"/>
          </a:p>
        </p:txBody>
      </p:sp>
    </p:spTree>
    <p:extLst>
      <p:ext uri="{BB962C8B-B14F-4D97-AF65-F5344CB8AC3E}">
        <p14:creationId xmlns="" xmlns:p14="http://schemas.microsoft.com/office/powerpoint/2010/main" val="391499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DB4-4AB9-41BC-AC32-169BE8B91FFC}" type="slidenum">
              <a:rPr lang="ru-RU" smtClean="0"/>
              <a:pPr/>
              <a:t>15</a:t>
            </a:fld>
            <a:endParaRPr lang="ru-RU"/>
          </a:p>
        </p:txBody>
      </p:sp>
    </p:spTree>
    <p:extLst>
      <p:ext uri="{BB962C8B-B14F-4D97-AF65-F5344CB8AC3E}">
        <p14:creationId xmlns="" xmlns:p14="http://schemas.microsoft.com/office/powerpoint/2010/main" val="1534467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54AE8A50-46CE-4798-A98C-087C1F7F8605}" type="datetime1">
              <a:rPr lang="ru-RU" smtClean="0"/>
              <a:pPr/>
              <a:t>12.04.2017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EC25CFF-2D49-4B7D-B43F-39C413207D4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C200C2A-6D78-429A-BEA0-6ACA67E993FE}" type="datetime1">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C25CFF-2D49-4B7D-B43F-39C413207D4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4D06ED5-F037-47E5-A6A1-C1CE368CB466}" type="datetime1">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C25CFF-2D49-4B7D-B43F-39C413207D4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9CBB283-76EA-45B0-A02F-03B2913C6B09}" type="datetime1">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C25CFF-2D49-4B7D-B43F-39C413207D4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1FFBE3DB-87AF-4C3E-BB4C-EC0F6BBAFFB0}" type="datetime1">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C25CFF-2D49-4B7D-B43F-39C413207D4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B27C0CA-B10E-4066-AD6A-376D4D80E385}" type="datetime1">
              <a:rPr lang="ru-RU" smtClean="0"/>
              <a:pPr/>
              <a:t>12.04.2017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C25CFF-2D49-4B7D-B43F-39C413207D4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F34CE07C-6752-483B-8E4C-356703CEC3A6}" type="datetime1">
              <a:rPr lang="ru-RU" smtClean="0"/>
              <a:pPr/>
              <a:t>12.04.2017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C25CFF-2D49-4B7D-B43F-39C413207D4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144C0B01-6470-4DCD-9971-326DB3B588D1}" type="datetime1">
              <a:rPr lang="ru-RU" smtClean="0"/>
              <a:pPr/>
              <a:t>12.04.2017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C25CFF-2D49-4B7D-B43F-39C413207D4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28B270-917B-4A3D-BB33-E2994D2DE3A0}" type="datetime1">
              <a:rPr lang="ru-RU" smtClean="0"/>
              <a:pPr/>
              <a:t>12.04.2017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C25CFF-2D49-4B7D-B43F-39C413207D4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31F420C5-59D5-4209-A815-A57DFA0337D9}" type="datetime1">
              <a:rPr lang="ru-RU" smtClean="0"/>
              <a:pPr/>
              <a:t>12.04.2017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C25CFF-2D49-4B7D-B43F-39C413207D4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040C2B27-076C-457E-89C8-BF845474BBDE}" type="datetime1">
              <a:rPr lang="ru-RU" smtClean="0"/>
              <a:pPr/>
              <a:t>12.04.2017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EC25CFF-2D49-4B7D-B43F-39C413207D4B}"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BADE58-540D-4B98-A160-2BFE3E8E3A12}" type="datetime1">
              <a:rPr lang="ru-RU" smtClean="0"/>
              <a:pPr/>
              <a:t>12.04.2017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C25CFF-2D49-4B7D-B43F-39C413207D4B}"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89000">
              <a:schemeClr val="tx1"/>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en-US" sz="4400" cap="small" dirty="0">
                <a:solidFill>
                  <a:schemeClr val="bg1"/>
                </a:solidFill>
                <a:effectLst/>
              </a:rPr>
              <a:t/>
            </a:r>
            <a:br>
              <a:rPr lang="en-US" sz="4400" cap="small" dirty="0">
                <a:solidFill>
                  <a:schemeClr val="bg1"/>
                </a:solidFill>
                <a:effectLst/>
              </a:rPr>
            </a:br>
            <a:r>
              <a:rPr lang="uk-UA" sz="4400" cap="small" dirty="0">
                <a:solidFill>
                  <a:schemeClr val="bg1"/>
                </a:solidFill>
                <a:effectLst/>
              </a:rPr>
              <a:t/>
            </a:r>
            <a:br>
              <a:rPr lang="uk-UA" sz="4400" cap="small" dirty="0">
                <a:solidFill>
                  <a:schemeClr val="bg1"/>
                </a:solidFill>
                <a:effectLst/>
              </a:rPr>
            </a:br>
            <a:r>
              <a:rPr lang="ru-RU" sz="4400" dirty="0">
                <a:solidFill>
                  <a:schemeClr val="bg1"/>
                </a:solidFill>
              </a:rPr>
              <a:t/>
            </a:r>
            <a:br>
              <a:rPr lang="ru-RU" sz="4400" dirty="0">
                <a:solidFill>
                  <a:schemeClr val="bg1"/>
                </a:solidFill>
              </a:rPr>
            </a:br>
            <a:endParaRPr lang="ru-RU" sz="4400" dirty="0">
              <a:solidFill>
                <a:schemeClr val="bg1"/>
              </a:solidFill>
              <a:latin typeface="Times New Roman" pitchFamily="18" charset="0"/>
              <a:cs typeface="Times New Roman" pitchFamily="18" charset="0"/>
            </a:endParaRPr>
          </a:p>
        </p:txBody>
      </p:sp>
      <p:sp>
        <p:nvSpPr>
          <p:cNvPr id="4" name="Прямоугольник 3"/>
          <p:cNvSpPr/>
          <p:nvPr/>
        </p:nvSpPr>
        <p:spPr>
          <a:xfrm>
            <a:off x="571472" y="785795"/>
            <a:ext cx="7851648" cy="6232475"/>
          </a:xfrm>
          <a:prstGeom prst="rect">
            <a:avLst/>
          </a:prstGeom>
        </p:spPr>
        <p:txBody>
          <a:bodyPr wrap="square">
            <a:spAutoFit/>
          </a:bodyPr>
          <a:lstStyle/>
          <a:p>
            <a:pPr algn="ctr"/>
            <a:r>
              <a:rPr lang="uk-UA" sz="3500" dirty="0">
                <a:solidFill>
                  <a:schemeClr val="bg1"/>
                </a:solidFill>
              </a:rPr>
              <a:t/>
            </a:r>
            <a:br>
              <a:rPr lang="uk-UA" sz="3500" dirty="0">
                <a:solidFill>
                  <a:schemeClr val="bg1"/>
                </a:solidFill>
              </a:rPr>
            </a:br>
            <a:r>
              <a:rPr lang="uk-UA" sz="4000" dirty="0">
                <a:solidFill>
                  <a:schemeClr val="bg1"/>
                </a:solidFill>
                <a:latin typeface="Times New Roman" pitchFamily="18" charset="0"/>
                <a:cs typeface="Times New Roman" pitchFamily="18" charset="0"/>
              </a:rPr>
              <a:t>«Перешкоди до розвитку ринку кредитування під іпотеку землі та можливі методи їх подолання»</a:t>
            </a:r>
          </a:p>
          <a:p>
            <a:pPr algn="ctr"/>
            <a:endParaRPr lang="ru-RU" sz="3500" dirty="0">
              <a:solidFill>
                <a:schemeClr val="bg1"/>
              </a:solidFill>
            </a:endParaRPr>
          </a:p>
          <a:p>
            <a:r>
              <a:rPr lang="uk-UA" sz="2800" dirty="0">
                <a:solidFill>
                  <a:schemeClr val="bg1"/>
                </a:solidFill>
                <a:latin typeface="Times New Roman" pitchFamily="18" charset="0"/>
                <a:cs typeface="Times New Roman" pitchFamily="18" charset="0"/>
              </a:rPr>
              <a:t>Підготовлено на замовлення Світового банку</a:t>
            </a:r>
          </a:p>
          <a:p>
            <a:endParaRPr lang="ru-RU" sz="2500" dirty="0">
              <a:solidFill>
                <a:schemeClr val="bg1"/>
              </a:solidFill>
              <a:latin typeface="Times New Roman" pitchFamily="18" charset="0"/>
              <a:cs typeface="Times New Roman" pitchFamily="18" charset="0"/>
            </a:endParaRPr>
          </a:p>
          <a:p>
            <a:r>
              <a:rPr lang="ru-RU" sz="2400" dirty="0" smtClean="0">
                <a:solidFill>
                  <a:schemeClr val="bg1"/>
                </a:solidFill>
                <a:latin typeface="Times New Roman" pitchFamily="18" charset="0"/>
                <a:cs typeface="Times New Roman" pitchFamily="18" charset="0"/>
              </a:rPr>
              <a:t>Консультант</a:t>
            </a:r>
            <a:r>
              <a:rPr lang="ru-RU" sz="2400" dirty="0">
                <a:solidFill>
                  <a:schemeClr val="bg1"/>
                </a:solidFill>
                <a:latin typeface="Times New Roman" pitchFamily="18" charset="0"/>
                <a:cs typeface="Times New Roman" pitchFamily="18" charset="0"/>
              </a:rPr>
              <a:t>: </a:t>
            </a:r>
          </a:p>
          <a:p>
            <a:endParaRPr lang="ru-RU" sz="2000" dirty="0">
              <a:solidFill>
                <a:schemeClr val="bg1"/>
              </a:solidFill>
              <a:latin typeface="Times New Roman" pitchFamily="18" charset="0"/>
              <a:cs typeface="Times New Roman" pitchFamily="18" charset="0"/>
            </a:endParaRPr>
          </a:p>
          <a:p>
            <a:r>
              <a:rPr lang="uk-UA" sz="2800" dirty="0">
                <a:solidFill>
                  <a:schemeClr val="bg1"/>
                </a:solidFill>
                <a:latin typeface="Times New Roman" pitchFamily="18" charset="0"/>
                <a:cs typeface="Times New Roman" pitchFamily="18" charset="0"/>
              </a:rPr>
              <a:t>Станіслав Шлапак, консультант Світового банку, виконавчий директор центру економічних досліджень та прогнозування «Фінансовий пульс»</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endParaRPr lang="uk-UA"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9"/>
            <a:ext cx="8229600" cy="1143008"/>
          </a:xfrm>
        </p:spPr>
        <p:txBody>
          <a:bodyPr>
            <a:noAutofit/>
          </a:bodyPr>
          <a:lstStyle/>
          <a:p>
            <a:pPr lvl="0" algn="ct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latin typeface="Times New Roman" pitchFamily="18" charset="0"/>
                <a:cs typeface="Times New Roman" pitchFamily="18" charset="0"/>
              </a:rPr>
              <a:t>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3200" b="1" dirty="0">
                <a:latin typeface="Times New Roman" pitchFamily="18" charset="0"/>
                <a:cs typeface="Times New Roman" pitchFamily="18" charset="0"/>
              </a:rPr>
              <a:t>Усунення існуючих колізій та підвищення рівня захисту прав кредиторів </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96558" y="1857364"/>
            <a:ext cx="8229600" cy="4786346"/>
          </a:xfrm>
        </p:spPr>
        <p:txBody>
          <a:bodyPr>
            <a:noAutofit/>
          </a:bodyPr>
          <a:lstStyle/>
          <a:p>
            <a:pPr>
              <a:lnSpc>
                <a:spcPct val="90000"/>
              </a:lnSpc>
              <a:spcBef>
                <a:spcPts val="600"/>
              </a:spcBef>
            </a:pPr>
            <a:r>
              <a:rPr lang="uk-UA" dirty="0">
                <a:latin typeface="Times New Roman" pitchFamily="18" charset="0"/>
                <a:cs typeface="Times New Roman" pitchFamily="18" charset="0"/>
              </a:rPr>
              <a:t>Уніфікувати поняття «початкова вартість майна» та «початкова ціна продажу  предмета іпотеки» та уточнити порядок зниження ціни продажу майна на прилюдних торгах та ціни, за якою іпотекодержатель має право придбати предмет іпотеки шляхом заліку своїх забезпечених вимог в рахунок ціни майна після других та третіх торгів.</a:t>
            </a:r>
            <a:endParaRPr lang="ru-RU" dirty="0">
              <a:latin typeface="Times New Roman" pitchFamily="18" charset="0"/>
              <a:cs typeface="Times New Roman" pitchFamily="18" charset="0"/>
            </a:endParaRPr>
          </a:p>
          <a:p>
            <a:pPr>
              <a:lnSpc>
                <a:spcPct val="90000"/>
              </a:lnSpc>
              <a:spcBef>
                <a:spcPts val="600"/>
              </a:spcBef>
            </a:pPr>
            <a:r>
              <a:rPr lang="uk-UA" dirty="0">
                <a:latin typeface="Times New Roman" pitchFamily="18" charset="0"/>
                <a:cs typeface="Times New Roman" pitchFamily="18" charset="0"/>
              </a:rPr>
              <a:t>Передбачити стягнення витрат на  виконавче провадження з боржника, а не з суми, отриманої від продажу  майна, на яке було звернено стягнення</a:t>
            </a:r>
          </a:p>
          <a:p>
            <a:pPr>
              <a:lnSpc>
                <a:spcPct val="90000"/>
              </a:lnSpc>
              <a:spcBef>
                <a:spcPts val="600"/>
              </a:spcBef>
            </a:pPr>
            <a:r>
              <a:rPr lang="uk-UA" dirty="0">
                <a:latin typeface="Times New Roman" pitchFamily="18" charset="0"/>
                <a:cs typeface="Times New Roman" pitchFamily="18" charset="0"/>
              </a:rPr>
              <a:t>Визначити окремий порядок реалізації земельних ділянок та прав на них </a:t>
            </a:r>
            <a:endParaRPr lang="ru-RU" dirty="0">
              <a:latin typeface="Times New Roman" pitchFamily="18" charset="0"/>
              <a:cs typeface="Times New Roman" pitchFamily="18" charset="0"/>
            </a:endParaRPr>
          </a:p>
          <a:p>
            <a:pPr>
              <a:lnSpc>
                <a:spcPct val="90000"/>
              </a:lnSpc>
              <a:spcBef>
                <a:spcPts val="600"/>
              </a:spcBef>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EC25CFF-2D49-4B7D-B43F-39C413207D4B}"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857256"/>
          </a:xfrm>
        </p:spPr>
        <p:txBody>
          <a:bodyPr>
            <a:normAutofit fontScale="90000"/>
          </a:bodyPr>
          <a:lstStyle/>
          <a:p>
            <a:pPr lvl="0" algn="ctr"/>
            <a:r>
              <a:rPr lang="uk-UA" sz="3600" b="1" dirty="0"/>
              <a:t/>
            </a:r>
            <a:br>
              <a:rPr lang="uk-UA" sz="3600" b="1" dirty="0"/>
            </a:br>
            <a:r>
              <a:rPr lang="uk-UA" sz="3600" b="1" dirty="0">
                <a:latin typeface="Times New Roman" pitchFamily="18" charset="0"/>
                <a:cs typeface="Times New Roman" pitchFamily="18" charset="0"/>
              </a:rPr>
              <a:t>Адаптація окремих фінансових інструментів для роботи на ринку землі</a:t>
            </a:r>
            <a:endParaRPr lang="ru-RU"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43050"/>
            <a:ext cx="8229600" cy="5000660"/>
          </a:xfrm>
        </p:spPr>
        <p:txBody>
          <a:bodyPr>
            <a:noAutofit/>
          </a:bodyPr>
          <a:lstStyle/>
          <a:p>
            <a:pPr marL="457200" indent="-457200"/>
            <a:r>
              <a:rPr lang="uk-UA" sz="2000" b="1" dirty="0">
                <a:latin typeface="Times New Roman" pitchFamily="18" charset="0"/>
                <a:cs typeface="Times New Roman" pitchFamily="18" charset="0"/>
              </a:rPr>
              <a:t>Впровадження практики застосування розстрочки платежу </a:t>
            </a:r>
            <a:r>
              <a:rPr lang="uk-UA" sz="2000" dirty="0">
                <a:latin typeface="Times New Roman" pitchFamily="18" charset="0"/>
                <a:cs typeface="Times New Roman" pitchFamily="18" charset="0"/>
              </a:rPr>
              <a:t>при продажу ділянок державної та комунальної власності (відповідно до частин 8 та 9 ст.128 Земельного  кодексу та Постанови КМУ №381 від 22.04.2009 року). Розповсюдження її на продаж землі на електронних торгах шляхом внесення змін до Земельного кодексу та Постанови №381. </a:t>
            </a:r>
            <a:endParaRPr lang="ru-RU" sz="2000" dirty="0">
              <a:latin typeface="Times New Roman" pitchFamily="18" charset="0"/>
              <a:cs typeface="Times New Roman" pitchFamily="18" charset="0"/>
            </a:endParaRPr>
          </a:p>
          <a:p>
            <a:pPr marL="457200" indent="-457200"/>
            <a:r>
              <a:rPr lang="uk-UA" sz="2000" b="1" dirty="0">
                <a:latin typeface="Times New Roman" pitchFamily="18" charset="0"/>
                <a:cs typeface="Times New Roman" pitchFamily="18" charset="0"/>
              </a:rPr>
              <a:t>Запровадження фінансового лізингу </a:t>
            </a:r>
            <a:r>
              <a:rPr lang="uk-UA" sz="2000" dirty="0">
                <a:latin typeface="Times New Roman" pitchFamily="18" charset="0"/>
                <a:cs typeface="Times New Roman" pitchFamily="18" charset="0"/>
              </a:rPr>
              <a:t>на купівлю земельних ділянок. Для цього необхідно внести  зміни та доповнення до Земельного кодексу  України та Закону  України «Про фінансовий лізинг ” :</a:t>
            </a:r>
          </a:p>
          <a:p>
            <a:pPr marL="1371600" indent="-1371600">
              <a:buFont typeface="+mj-lt"/>
              <a:buAutoNum type="alphaLcParenR"/>
            </a:pPr>
            <a:r>
              <a:rPr lang="uk-UA" sz="2000" dirty="0">
                <a:latin typeface="Times New Roman" pitchFamily="18" charset="0"/>
                <a:cs typeface="Times New Roman" pitchFamily="18" charset="0"/>
              </a:rPr>
              <a:t> щодо включення землі до переліку об’єктів, що можуть бути предметом лізингу</a:t>
            </a:r>
          </a:p>
          <a:p>
            <a:pPr marL="1371600" indent="-1371600">
              <a:buFont typeface="+mj-lt"/>
              <a:buAutoNum type="alphaLcParenR"/>
            </a:pPr>
            <a:r>
              <a:rPr lang="uk-UA" sz="2000" dirty="0">
                <a:latin typeface="Times New Roman" pitchFamily="18" charset="0"/>
                <a:cs typeface="Times New Roman" pitchFamily="18" charset="0"/>
              </a:rPr>
              <a:t>щодо   можливості банків набувати у власність земельні ділянки (в тому числі, сільськогосподарського призначення) .</a:t>
            </a:r>
          </a:p>
          <a:p>
            <a:pPr marL="1371600" indent="-1371600">
              <a:buNone/>
            </a:pPr>
            <a:r>
              <a:rPr lang="uk-UA" sz="2000" dirty="0">
                <a:latin typeface="Times New Roman" pitchFamily="18" charset="0"/>
                <a:cs typeface="Times New Roman" pitchFamily="18" charset="0"/>
              </a:rPr>
              <a:t>        Крім того, необхідно розробити підзаконні нормативні акти, що</a:t>
            </a:r>
          </a:p>
          <a:p>
            <a:pPr marL="1371600" indent="-1371600">
              <a:buNone/>
            </a:pPr>
            <a:r>
              <a:rPr lang="uk-UA" sz="2000" dirty="0">
                <a:latin typeface="Times New Roman" pitchFamily="18" charset="0"/>
                <a:cs typeface="Times New Roman" pitchFamily="18" charset="0"/>
              </a:rPr>
              <a:t>       будуть регламентувати проведення  таких операцій.</a:t>
            </a:r>
            <a:endParaRPr lang="ru-RU" sz="2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EC25CFF-2D49-4B7D-B43F-39C413207D4B}"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928694"/>
          </a:xfrm>
        </p:spPr>
        <p:txBody>
          <a:bodyPr>
            <a:normAutofit fontScale="90000"/>
          </a:bodyPr>
          <a:lstStyle/>
          <a:p>
            <a:pPr lvl="0" algn="ctr"/>
            <a:r>
              <a:rPr lang="uk-UA" sz="3600" b="1" dirty="0"/>
              <a:t/>
            </a:r>
            <a:br>
              <a:rPr lang="uk-UA" sz="3600" b="1" dirty="0"/>
            </a:br>
            <a:r>
              <a:rPr lang="uk-UA" sz="3600" b="1" dirty="0">
                <a:latin typeface="Times New Roman" pitchFamily="18" charset="0"/>
                <a:cs typeface="Times New Roman" pitchFamily="18" charset="0"/>
              </a:rPr>
              <a:t>Адаптація окремих фінансових інструментів для роботи на ринку землі</a:t>
            </a:r>
            <a:endParaRPr lang="ru-RU"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857364"/>
            <a:ext cx="8229600" cy="4643470"/>
          </a:xfrm>
        </p:spPr>
        <p:txBody>
          <a:bodyPr>
            <a:noAutofit/>
          </a:bodyPr>
          <a:lstStyle/>
          <a:p>
            <a:pPr marL="0" indent="0" algn="just">
              <a:lnSpc>
                <a:spcPct val="90000"/>
              </a:lnSpc>
              <a:spcBef>
                <a:spcPts val="1200"/>
              </a:spcBef>
              <a:buNone/>
            </a:pPr>
            <a:r>
              <a:rPr lang="uk-UA" b="1" dirty="0">
                <a:latin typeface="Times New Roman" pitchFamily="18" charset="0"/>
                <a:cs typeface="Times New Roman" pitchFamily="18" charset="0"/>
              </a:rPr>
              <a:t>Запровадження інституту довірчої власності  як альтернативи заставі </a:t>
            </a:r>
            <a:r>
              <a:rPr lang="uk-UA" dirty="0">
                <a:latin typeface="Times New Roman" pitchFamily="18" charset="0"/>
                <a:cs typeface="Times New Roman" pitchFamily="18" charset="0"/>
              </a:rPr>
              <a:t>(за договорами довірчої власності до  погашення кредиту майно, що виступає в якості забезпечення, юридично належить кредитору).</a:t>
            </a:r>
          </a:p>
          <a:p>
            <a:pPr marL="0" indent="0" algn="just">
              <a:lnSpc>
                <a:spcPct val="90000"/>
              </a:lnSpc>
              <a:spcBef>
                <a:spcPts val="1200"/>
              </a:spcBef>
              <a:buNone/>
            </a:pPr>
            <a:r>
              <a:rPr lang="uk-UA" dirty="0">
                <a:latin typeface="Times New Roman" pitchFamily="18" charset="0"/>
                <a:cs typeface="Times New Roman" pitchFamily="18" charset="0"/>
              </a:rPr>
              <a:t>Доопрацювання законопроекту №4188 від 10.03.2016, або проекту </a:t>
            </a:r>
            <a:r>
              <a:rPr lang="uk-UA" dirty="0" err="1">
                <a:latin typeface="Times New Roman" pitchFamily="18" charset="0"/>
                <a:cs typeface="Times New Roman" pitchFamily="18" charset="0"/>
              </a:rPr>
              <a:t>Мінекономрозвитку</a:t>
            </a:r>
            <a:r>
              <a:rPr lang="uk-UA" dirty="0">
                <a:latin typeface="Times New Roman" pitchFamily="18" charset="0"/>
                <a:cs typeface="Times New Roman" pitchFamily="18" charset="0"/>
              </a:rPr>
              <a:t>,  а також внесення відповідних змін  в  Цивільний кодекс та і інші нормативні акти, що регулюють процес відносин кредиторів і боржників або питання накладення стягнення на майно. Також доцільно  затвердити підзаконні акти, що детально регламентують використання права довірчої власності.</a:t>
            </a:r>
            <a:endParaRPr lang="ru-RU" dirty="0">
              <a:latin typeface="Times New Roman" pitchFamily="18" charset="0"/>
              <a:cs typeface="Times New Roman" pitchFamily="18" charset="0"/>
            </a:endParaRPr>
          </a:p>
          <a:p>
            <a:pPr marL="457200" indent="-457200">
              <a:lnSpc>
                <a:spcPct val="90000"/>
              </a:lnSpc>
              <a:spcBef>
                <a:spcPts val="1200"/>
              </a:spcBef>
              <a:buNone/>
            </a:pPr>
            <a:endParaRPr lang="uk-UA" dirty="0"/>
          </a:p>
          <a:p>
            <a:pPr marL="457200" indent="-457200">
              <a:lnSpc>
                <a:spcPct val="90000"/>
              </a:lnSpc>
              <a:spcBef>
                <a:spcPts val="1200"/>
              </a:spcBef>
              <a:buNone/>
            </a:pPr>
            <a:endParaRPr lang="ru-RU" sz="2400" dirty="0"/>
          </a:p>
          <a:p>
            <a:pPr marL="457200" indent="-457200">
              <a:lnSpc>
                <a:spcPct val="90000"/>
              </a:lnSpc>
              <a:spcBef>
                <a:spcPts val="1200"/>
              </a:spcBef>
            </a:pPr>
            <a:endParaRPr lang="ru-RU" sz="2400" dirty="0">
              <a:latin typeface="Times New Roman" pitchFamily="18" charset="0"/>
              <a:cs typeface="Times New Roman" pitchFamily="18" charset="0"/>
            </a:endParaRPr>
          </a:p>
          <a:p>
            <a:pPr marL="457200" indent="-457200">
              <a:lnSpc>
                <a:spcPct val="90000"/>
              </a:lnSpc>
              <a:spcBef>
                <a:spcPts val="1200"/>
              </a:spcBef>
              <a:buFont typeface="+mj-lt"/>
              <a:buAutoNum type="arabicPeriod"/>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EC25CFF-2D49-4B7D-B43F-39C413207D4B}"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uk-UA" sz="2700" b="1" dirty="0">
                <a:latin typeface="Times New Roman" pitchFamily="18" charset="0"/>
                <a:cs typeface="Times New Roman" pitchFamily="18" charset="0"/>
              </a:rPr>
              <a:t/>
            </a:r>
            <a:br>
              <a:rPr lang="uk-UA" sz="2700" b="1" dirty="0">
                <a:latin typeface="Times New Roman" pitchFamily="18" charset="0"/>
                <a:cs typeface="Times New Roman" pitchFamily="18" charset="0"/>
              </a:rPr>
            </a:br>
            <a:r>
              <a:rPr lang="uk-UA" sz="2700" b="1" dirty="0">
                <a:latin typeface="Times New Roman" pitchFamily="18" charset="0"/>
                <a:cs typeface="Times New Roman" pitchFamily="18" charset="0"/>
              </a:rPr>
              <a:t/>
            </a:r>
            <a:br>
              <a:rPr lang="uk-UA" sz="2700" b="1" dirty="0">
                <a:latin typeface="Times New Roman" pitchFamily="18" charset="0"/>
                <a:cs typeface="Times New Roman" pitchFamily="18" charset="0"/>
              </a:rPr>
            </a:br>
            <a:r>
              <a:rPr lang="uk-UA" sz="3300" b="1" dirty="0">
                <a:latin typeface="Times New Roman" pitchFamily="18" charset="0"/>
                <a:cs typeface="Times New Roman" pitchFamily="18" charset="0"/>
              </a:rPr>
              <a:t>Вдосконалення нормативної бази  НБУ з метою стимулювання кредитування під іпотеку землі </a:t>
            </a:r>
            <a:endParaRPr lang="ru-RU" sz="33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ctr">
              <a:buNone/>
            </a:pPr>
            <a:r>
              <a:rPr lang="uk-UA" sz="3000" b="1" dirty="0">
                <a:latin typeface="Times New Roman" pitchFamily="18" charset="0"/>
                <a:cs typeface="Times New Roman" pitchFamily="18" charset="0"/>
              </a:rPr>
              <a:t>Після зняття мораторію та формування повноцінного ринку землі:</a:t>
            </a:r>
          </a:p>
          <a:p>
            <a:pPr algn="ctr">
              <a:buNone/>
            </a:pPr>
            <a:endParaRPr lang="ru-RU" b="1" dirty="0">
              <a:latin typeface="Times New Roman" pitchFamily="18" charset="0"/>
              <a:cs typeface="Times New Roman" pitchFamily="18" charset="0"/>
            </a:endParaRPr>
          </a:p>
          <a:p>
            <a:pPr lvl="0">
              <a:buNone/>
            </a:pPr>
            <a:r>
              <a:rPr lang="uk-UA" sz="2800" dirty="0">
                <a:latin typeface="Times New Roman" pitchFamily="18" charset="0"/>
                <a:cs typeface="Times New Roman" pitchFamily="18" charset="0"/>
              </a:rPr>
              <a:t>	</a:t>
            </a:r>
            <a:r>
              <a:rPr lang="uk-UA" sz="2900" dirty="0">
                <a:latin typeface="Times New Roman" pitchFamily="18" charset="0"/>
                <a:cs typeface="Times New Roman" pitchFamily="18" charset="0"/>
              </a:rPr>
              <a:t>Розглянути можливість підвищення  коефіцієнту ліквідності для земельних ділянок що використовується при  резервуванні (Додаток  №6 до Постанови НБУ №351 від 30.06.2016.) Його значення необхідно буде визначити на базі реальної статистики обігу землі.  </a:t>
            </a:r>
          </a:p>
          <a:p>
            <a:pPr marL="0" lvl="0" indent="0">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EC25CFF-2D49-4B7D-B43F-39C413207D4B}"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400" b="1" dirty="0">
                <a:latin typeface="Times New Roman" pitchFamily="18" charset="0"/>
                <a:cs typeface="Times New Roman" pitchFamily="18" charset="0"/>
              </a:rPr>
              <a:t>Підвищення обізнаності аграріїв  щодо інструментів  фінансування операцій з земельними ділянками, покращення взаємодії з учасників ринку</a:t>
            </a:r>
            <a:endParaRPr lang="ru-RU" sz="2400" b="1" dirty="0"/>
          </a:p>
        </p:txBody>
      </p:sp>
      <p:sp>
        <p:nvSpPr>
          <p:cNvPr id="3" name="Содержимое 2"/>
          <p:cNvSpPr>
            <a:spLocks noGrp="1"/>
          </p:cNvSpPr>
          <p:nvPr>
            <p:ph idx="1"/>
          </p:nvPr>
        </p:nvSpPr>
        <p:spPr/>
        <p:txBody>
          <a:bodyPr>
            <a:normAutofit fontScale="92500" lnSpcReduction="20000"/>
          </a:bodyPr>
          <a:lstStyle/>
          <a:p>
            <a:pPr lvl="0"/>
            <a:r>
              <a:rPr lang="uk-UA" sz="2800" dirty="0">
                <a:latin typeface="Times New Roman" pitchFamily="18" charset="0"/>
                <a:cs typeface="Times New Roman" pitchFamily="18" charset="0"/>
              </a:rPr>
              <a:t>Підвищення фінансової грамотності сільгоспвиробників шляхом проведення  роз’яснювальних та навчальних заходів з популяризації земельної реформи та нових інструментів фінансування операцій з земельними ділянками</a:t>
            </a:r>
            <a:endParaRPr lang="ru-RU" sz="2800" dirty="0">
              <a:latin typeface="Times New Roman" pitchFamily="18" charset="0"/>
              <a:cs typeface="Times New Roman" pitchFamily="18" charset="0"/>
            </a:endParaRPr>
          </a:p>
          <a:p>
            <a:pPr lvl="0"/>
            <a:r>
              <a:rPr lang="uk-UA" sz="2800" dirty="0">
                <a:latin typeface="Times New Roman" pitchFamily="18" charset="0"/>
                <a:cs typeface="Times New Roman" pitchFamily="18" charset="0"/>
              </a:rPr>
              <a:t>Підвищення рівня комунікації між учасниками фінансового ринку (банками, небанківськими установами, страховими компаніями), регуляторами фінансового ринку та Міністерств</a:t>
            </a:r>
            <a:r>
              <a:rPr lang="ru-RU" sz="2800" dirty="0" err="1">
                <a:latin typeface="Times New Roman" pitchFamily="18" charset="0"/>
                <a:cs typeface="Times New Roman" pitchFamily="18" charset="0"/>
              </a:rPr>
              <a:t>ом</a:t>
            </a:r>
            <a:r>
              <a:rPr lang="uk-UA" sz="2800" dirty="0">
                <a:latin typeface="Times New Roman" pitchFamily="18" charset="0"/>
                <a:cs typeface="Times New Roman" pitchFamily="18" charset="0"/>
              </a:rPr>
              <a:t> Аграрної  політики </a:t>
            </a:r>
            <a:endParaRPr lang="ru-RU" sz="2800" dirty="0">
              <a:latin typeface="Times New Roman" pitchFamily="18" charset="0"/>
              <a:cs typeface="Times New Roman" pitchFamily="18" charset="0"/>
            </a:endParaRPr>
          </a:p>
          <a:p>
            <a:r>
              <a:rPr lang="uk-UA" sz="2800" dirty="0">
                <a:latin typeface="Times New Roman" pitchFamily="18" charset="0"/>
                <a:cs typeface="Times New Roman" pitchFamily="18" charset="0"/>
              </a:rPr>
              <a:t>Впровадження практики спільної роботи банку і клієнтів над кредитними проектами</a:t>
            </a:r>
            <a:endParaRPr lang="ru-RU" sz="2800" dirty="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2"/>
          </p:nvPr>
        </p:nvSpPr>
        <p:spPr/>
        <p:txBody>
          <a:bodyPr/>
          <a:lstStyle/>
          <a:p>
            <a:fld id="{7EC25CFF-2D49-4B7D-B43F-39C413207D4B}"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8141" y="332656"/>
            <a:ext cx="8229600" cy="782960"/>
          </a:xfrm>
        </p:spPr>
        <p:txBody>
          <a:bodyPr>
            <a:normAutofit/>
          </a:bodyPr>
          <a:lstStyle/>
          <a:p>
            <a:pPr algn="ctr"/>
            <a:r>
              <a:rPr lang="uk-UA" sz="3600" dirty="0">
                <a:latin typeface="Times New Roman" pitchFamily="18" charset="0"/>
                <a:cs typeface="Times New Roman" pitchFamily="18" charset="0"/>
              </a:rPr>
              <a:t>Основні висновки</a:t>
            </a:r>
          </a:p>
        </p:txBody>
      </p:sp>
      <p:sp>
        <p:nvSpPr>
          <p:cNvPr id="3" name="Содержимое 2"/>
          <p:cNvSpPr>
            <a:spLocks noGrp="1"/>
          </p:cNvSpPr>
          <p:nvPr>
            <p:ph idx="1"/>
          </p:nvPr>
        </p:nvSpPr>
        <p:spPr>
          <a:xfrm>
            <a:off x="428596" y="1142984"/>
            <a:ext cx="8372331" cy="5357850"/>
          </a:xfrm>
        </p:spPr>
        <p:txBody>
          <a:bodyPr>
            <a:normAutofit lnSpcReduction="10000"/>
          </a:bodyPr>
          <a:lstStyle/>
          <a:p>
            <a:pPr lvl="1"/>
            <a:r>
              <a:rPr lang="uk-UA" sz="2200" dirty="0">
                <a:latin typeface="Times New Roman" pitchFamily="18" charset="0"/>
                <a:cs typeface="Times New Roman" pitchFamily="18" charset="0"/>
              </a:rPr>
              <a:t>Будь-який істотний обсяг кредитування під заставу землі неможливий без розвиненого та прозорого ринку землі</a:t>
            </a:r>
          </a:p>
          <a:p>
            <a:pPr lvl="1"/>
            <a:r>
              <a:rPr lang="uk-UA" sz="2200" dirty="0">
                <a:latin typeface="Times New Roman" pitchFamily="18" charset="0"/>
                <a:cs typeface="Times New Roman" pitchFamily="18" charset="0"/>
              </a:rPr>
              <a:t>Зниження  титульних ризиків та корупції є необхідною складовою розвитку фінансування  операцій з земельними ділянками, тому необхідні умови: повні та точні дані земельного кадастру,  чіткі процедури продажу землі  та мінімізація участі чиновників</a:t>
            </a:r>
          </a:p>
          <a:p>
            <a:pPr lvl="1"/>
            <a:r>
              <a:rPr lang="uk-UA" sz="2200" dirty="0">
                <a:latin typeface="Times New Roman" pitchFamily="18" charset="0"/>
                <a:cs typeface="Times New Roman" pitchFamily="18" charset="0"/>
              </a:rPr>
              <a:t>Для повноцінного розвитку кредитування необхідно суттєво покращити рівень захисту прав кредиторів </a:t>
            </a:r>
          </a:p>
          <a:p>
            <a:pPr lvl="1"/>
            <a:r>
              <a:rPr lang="uk-UA" sz="2200" dirty="0">
                <a:latin typeface="Times New Roman" pitchFamily="18" charset="0"/>
                <a:cs typeface="Times New Roman" pitchFamily="18" charset="0"/>
              </a:rPr>
              <a:t>Для розвитку ринку фінансування операцій з земельними ділянками, компанії, що здійснюють  фінансування  операцій з земельними ділянками, повинні мати можливість набувати землю у власність</a:t>
            </a:r>
          </a:p>
          <a:p>
            <a:pPr lvl="1"/>
            <a:r>
              <a:rPr lang="uk-UA" sz="2200" dirty="0">
                <a:latin typeface="Times New Roman" pitchFamily="18" charset="0"/>
                <a:cs typeface="Times New Roman" pitchFamily="18" charset="0"/>
              </a:rPr>
              <a:t>Розширення спектру інструментів фінансування  операцій з земельними ділянками буде сприяти зростанню активності на цьому ринку</a:t>
            </a:r>
          </a:p>
          <a:p>
            <a:pPr algn="just">
              <a:buNone/>
            </a:pPr>
            <a:endParaRPr lang="ru-RU" dirty="0">
              <a:latin typeface="+mj-lt"/>
            </a:endParaRPr>
          </a:p>
        </p:txBody>
      </p:sp>
      <p:sp>
        <p:nvSpPr>
          <p:cNvPr id="4" name="Номер слайда 3"/>
          <p:cNvSpPr>
            <a:spLocks noGrp="1"/>
          </p:cNvSpPr>
          <p:nvPr>
            <p:ph type="sldNum" sz="quarter" idx="12"/>
          </p:nvPr>
        </p:nvSpPr>
        <p:spPr/>
        <p:txBody>
          <a:bodyPr/>
          <a:lstStyle/>
          <a:p>
            <a:fld id="{7EC25CFF-2D49-4B7D-B43F-39C413207D4B}" type="slidenum">
              <a:rPr lang="ru-RU" smtClean="0"/>
              <a:pPr/>
              <a:t>15</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42918"/>
            <a:ext cx="7815290" cy="769858"/>
          </a:xfrm>
        </p:spPr>
        <p:txBody>
          <a:bodyPr>
            <a:noAutofit/>
          </a:bodyPr>
          <a:lstStyle/>
          <a:p>
            <a:pPr algn="ctr"/>
            <a:r>
              <a:rPr lang="uk-UA" sz="4400" b="1" dirty="0">
                <a:latin typeface="Times New Roman" pitchFamily="18" charset="0"/>
                <a:cs typeface="Times New Roman" pitchFamily="18" charset="0"/>
              </a:rPr>
              <a:t>Мета дослідження</a:t>
            </a:r>
            <a:endParaRPr lang="ru-RU" sz="4400" b="1" dirty="0">
              <a:latin typeface="Times New Roman" pitchFamily="18" charset="0"/>
              <a:cs typeface="Times New Roman" pitchFamily="18" charset="0"/>
            </a:endParaRPr>
          </a:p>
        </p:txBody>
      </p:sp>
      <p:sp>
        <p:nvSpPr>
          <p:cNvPr id="3" name="Объект 2"/>
          <p:cNvSpPr>
            <a:spLocks noGrp="1"/>
          </p:cNvSpPr>
          <p:nvPr>
            <p:ph sz="half" idx="1"/>
          </p:nvPr>
        </p:nvSpPr>
        <p:spPr>
          <a:xfrm>
            <a:off x="685800" y="1676400"/>
            <a:ext cx="8001000" cy="4610120"/>
          </a:xfrm>
        </p:spPr>
        <p:txBody>
          <a:bodyPr>
            <a:normAutofit/>
          </a:bodyPr>
          <a:lstStyle/>
          <a:p>
            <a:pPr marL="457200" indent="-457200" defTabSz="457200">
              <a:tabLst>
                <a:tab pos="457200" algn="l"/>
              </a:tabLst>
            </a:pPr>
            <a:r>
              <a:rPr lang="ru-RU" sz="4000" dirty="0">
                <a:latin typeface="Times New Roman" pitchFamily="18" charset="0"/>
                <a:cs typeface="Times New Roman" pitchFamily="18" charset="0"/>
              </a:rPr>
              <a:t>А</a:t>
            </a:r>
            <a:r>
              <a:rPr lang="uk-UA" sz="4000" dirty="0">
                <a:latin typeface="Times New Roman" pitchFamily="18" charset="0"/>
                <a:cs typeface="Times New Roman" pitchFamily="18" charset="0"/>
              </a:rPr>
              <a:t>наліз проблем (нормативних, інституційних, технологічних та інших), що заважають розвитку кредитування під іпотеку землі .</a:t>
            </a:r>
          </a:p>
          <a:p>
            <a:pPr marL="457200" indent="-457200" defTabSz="457200">
              <a:tabLst>
                <a:tab pos="457200" algn="l"/>
              </a:tabLst>
            </a:pPr>
            <a:r>
              <a:rPr lang="uk-UA" sz="4000" dirty="0">
                <a:latin typeface="Times New Roman" pitchFamily="18" charset="0"/>
                <a:cs typeface="Times New Roman" pitchFamily="18" charset="0"/>
              </a:rPr>
              <a:t>Розробка пропозицій щодо подолання цих проблем</a:t>
            </a:r>
            <a:r>
              <a:rPr lang="uk-UA" sz="4000" dirty="0"/>
              <a:t>.</a:t>
            </a:r>
          </a:p>
          <a:p>
            <a:endParaRPr lang="uk-UA" sz="2400" dirty="0"/>
          </a:p>
        </p:txBody>
      </p:sp>
      <p:sp>
        <p:nvSpPr>
          <p:cNvPr id="4" name="Номер слайда 3"/>
          <p:cNvSpPr>
            <a:spLocks noGrp="1"/>
          </p:cNvSpPr>
          <p:nvPr>
            <p:ph type="sldNum" sz="quarter" idx="12"/>
          </p:nvPr>
        </p:nvSpPr>
        <p:spPr/>
        <p:txBody>
          <a:bodyPr/>
          <a:lstStyle/>
          <a:p>
            <a:fld id="{7EC25CFF-2D49-4B7D-B43F-39C413207D4B}" type="slidenum">
              <a:rPr lang="ru-RU" smtClean="0"/>
              <a:pPr/>
              <a:t>2</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err="1">
                <a:latin typeface="Times New Roman" pitchFamily="18" charset="0"/>
                <a:cs typeface="Times New Roman" pitchFamily="18" charset="0"/>
              </a:rPr>
              <a:t>Анал</a:t>
            </a:r>
            <a:r>
              <a:rPr lang="uk-UA" sz="3600" dirty="0">
                <a:latin typeface="Times New Roman" pitchFamily="18" charset="0"/>
                <a:cs typeface="Times New Roman" pitchFamily="18" charset="0"/>
              </a:rPr>
              <a:t>із, проведений експертами в ході виконання дослідження</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uk-UA" sz="3600" dirty="0">
                <a:latin typeface="Times New Roman" pitchFamily="18" charset="0"/>
                <a:cs typeface="Times New Roman" pitchFamily="18" charset="0"/>
              </a:rPr>
              <a:t>Аналіз поточного стану кредитування під заставу земельних ділянок та наявність попиту на кредити</a:t>
            </a:r>
          </a:p>
          <a:p>
            <a:r>
              <a:rPr lang="uk-UA" sz="3600" dirty="0">
                <a:latin typeface="Times New Roman" pitchFamily="18" charset="0"/>
                <a:cs typeface="Times New Roman" pitchFamily="18" charset="0"/>
              </a:rPr>
              <a:t>Аналіз діючого законодавства та нормативної бази НБУ, що регламентують відносини з обігу земельних ділянок, в тому числі, їх іпотеку</a:t>
            </a:r>
          </a:p>
          <a:p>
            <a:r>
              <a:rPr lang="uk-UA" sz="3600" dirty="0">
                <a:latin typeface="Times New Roman" pitchFamily="18" charset="0"/>
                <a:cs typeface="Times New Roman" pitchFamily="18" charset="0"/>
              </a:rPr>
              <a:t>Аналіз роботи Державного земельного кадастру та реєстру речових прав на нерухоме майно та їх обмежень</a:t>
            </a:r>
          </a:p>
          <a:p>
            <a:r>
              <a:rPr lang="uk-UA" sz="3600" dirty="0">
                <a:latin typeface="Times New Roman" pitchFamily="18" charset="0"/>
                <a:cs typeface="Times New Roman" pitchFamily="18" charset="0"/>
              </a:rPr>
              <a:t>Аналіз рівня захисту прав кредиторів</a:t>
            </a:r>
          </a:p>
          <a:p>
            <a:r>
              <a:rPr lang="uk-UA" sz="3600" dirty="0">
                <a:latin typeface="Times New Roman" pitchFamily="18" charset="0"/>
                <a:cs typeface="Times New Roman" pitchFamily="18" charset="0"/>
              </a:rPr>
              <a:t>Аналіз особливостей оцінки земельних ділянок</a:t>
            </a:r>
          </a:p>
          <a:p>
            <a:r>
              <a:rPr lang="uk-UA" sz="3600" dirty="0">
                <a:latin typeface="Times New Roman" pitchFamily="18" charset="0"/>
                <a:cs typeface="Times New Roman" pitchFamily="18" charset="0"/>
              </a:rPr>
              <a:t>Аналіз існуючих фінансових інструментів  з точки зору можливості їх адаптації для проведення угод з земельними ділянками.</a:t>
            </a:r>
            <a:endParaRPr lang="ru-RU" sz="3600" dirty="0">
              <a:latin typeface="Times New Roman" pitchFamily="18" charset="0"/>
              <a:cs typeface="Times New Roman" pitchFamily="18" charset="0"/>
            </a:endParaRPr>
          </a:p>
          <a:p>
            <a:endParaRPr lang="uk-UA" dirty="0"/>
          </a:p>
          <a:p>
            <a:endParaRPr lang="uk-UA" dirty="0"/>
          </a:p>
          <a:p>
            <a:endParaRPr lang="ru-RU" dirty="0"/>
          </a:p>
        </p:txBody>
      </p:sp>
      <p:sp>
        <p:nvSpPr>
          <p:cNvPr id="4" name="Номер слайда 3"/>
          <p:cNvSpPr>
            <a:spLocks noGrp="1"/>
          </p:cNvSpPr>
          <p:nvPr>
            <p:ph type="sldNum" sz="quarter" idx="12"/>
          </p:nvPr>
        </p:nvSpPr>
        <p:spPr/>
        <p:txBody>
          <a:bodyPr/>
          <a:lstStyle/>
          <a:p>
            <a:fld id="{7EC25CFF-2D49-4B7D-B43F-39C413207D4B}" type="slidenum">
              <a:rPr lang="ru-RU" smtClean="0"/>
              <a:pPr/>
              <a:t>3</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latin typeface="Times New Roman" pitchFamily="18" charset="0"/>
                <a:cs typeface="Times New Roman" pitchFamily="18" charset="0"/>
              </a:rPr>
              <a:t>Поточна ситуація з розвитком кредитування під іпотеку землі</a:t>
            </a:r>
            <a:endParaRPr lang="ru-RU" sz="3600" b="1" dirty="0">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1"/>
            <p:extLst>
              <p:ext uri="{D42A27DB-BD31-4B8C-83A1-F6EECF244321}">
                <p14:modId xmlns="" xmlns:p14="http://schemas.microsoft.com/office/powerpoint/2010/main" val="979713473"/>
              </p:ext>
            </p:extLst>
          </p:nvPr>
        </p:nvGraphicFramePr>
        <p:xfrm>
          <a:off x="457200" y="1935163"/>
          <a:ext cx="8229600" cy="4363557"/>
        </p:xfrm>
        <a:graphic>
          <a:graphicData uri="http://schemas.openxmlformats.org/drawingml/2006/table">
            <a:tbl>
              <a:tblPr firstRow="1" bandRow="1">
                <a:tableStyleId>{5C22544A-7EE6-4342-B048-85BDC9FD1C3A}</a:tableStyleId>
              </a:tblPr>
              <a:tblGrid>
                <a:gridCol w="1757346">
                  <a:extLst>
                    <a:ext uri="{9D8B030D-6E8A-4147-A177-3AD203B41FA5}">
                      <a16:colId xmlns="" xmlns:a16="http://schemas.microsoft.com/office/drawing/2014/main" val="20000"/>
                    </a:ext>
                  </a:extLst>
                </a:gridCol>
                <a:gridCol w="2069422">
                  <a:extLst>
                    <a:ext uri="{9D8B030D-6E8A-4147-A177-3AD203B41FA5}">
                      <a16:colId xmlns="" xmlns:a16="http://schemas.microsoft.com/office/drawing/2014/main" val="20001"/>
                    </a:ext>
                  </a:extLst>
                </a:gridCol>
                <a:gridCol w="1110992">
                  <a:extLst>
                    <a:ext uri="{9D8B030D-6E8A-4147-A177-3AD203B41FA5}">
                      <a16:colId xmlns="" xmlns:a16="http://schemas.microsoft.com/office/drawing/2014/main" val="20002"/>
                    </a:ext>
                  </a:extLst>
                </a:gridCol>
                <a:gridCol w="1769328">
                  <a:extLst>
                    <a:ext uri="{9D8B030D-6E8A-4147-A177-3AD203B41FA5}">
                      <a16:colId xmlns="" xmlns:a16="http://schemas.microsoft.com/office/drawing/2014/main" val="20003"/>
                    </a:ext>
                  </a:extLst>
                </a:gridCol>
                <a:gridCol w="1522512">
                  <a:extLst>
                    <a:ext uri="{9D8B030D-6E8A-4147-A177-3AD203B41FA5}">
                      <a16:colId xmlns="" xmlns:a16="http://schemas.microsoft.com/office/drawing/2014/main" val="20004"/>
                    </a:ext>
                  </a:extLst>
                </a:gridCol>
              </a:tblGrid>
              <a:tr h="1122359">
                <a:tc>
                  <a:txBody>
                    <a:bodyPr/>
                    <a:lstStyle/>
                    <a:p>
                      <a:pPr>
                        <a:lnSpc>
                          <a:spcPct val="115000"/>
                        </a:lnSpc>
                      </a:pPr>
                      <a:r>
                        <a:rPr kumimoji="0" lang="ru-RU" sz="2100" b="1" kern="1200" dirty="0" smtClean="0">
                          <a:solidFill>
                            <a:srgbClr val="000000"/>
                          </a:solidFill>
                          <a:latin typeface="Times New Roman"/>
                          <a:ea typeface="Times New Roman"/>
                          <a:cs typeface="Times New Roman"/>
                        </a:rPr>
                        <a:t>Вид</a:t>
                      </a:r>
                      <a:r>
                        <a:rPr kumimoji="0" lang="ru-RU" sz="2100" b="1" kern="1200" baseline="0" dirty="0" smtClean="0">
                          <a:solidFill>
                            <a:srgbClr val="000000"/>
                          </a:solidFill>
                          <a:latin typeface="Times New Roman"/>
                          <a:ea typeface="Times New Roman"/>
                          <a:cs typeface="Times New Roman"/>
                        </a:rPr>
                        <a:t> кредиту</a:t>
                      </a:r>
                      <a:endParaRPr kumimoji="0" lang="ru-RU" sz="2100" b="1" kern="1200" dirty="0">
                        <a:solidFill>
                          <a:srgbClr val="000000"/>
                        </a:solidFill>
                        <a:latin typeface="Times New Roman"/>
                        <a:ea typeface="Times New Roman"/>
                        <a:cs typeface="Times New Roman"/>
                      </a:endParaRPr>
                    </a:p>
                  </a:txBody>
                  <a:tcPr marL="68580" marR="68580" marT="0" marB="0" anchor="ctr"/>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Обсяг заборгованості, </a:t>
                      </a:r>
                      <a:r>
                        <a:rPr lang="uk-UA" sz="2100" dirty="0" err="1">
                          <a:solidFill>
                            <a:srgbClr val="000000"/>
                          </a:solidFill>
                          <a:latin typeface="Times New Roman"/>
                          <a:ea typeface="Times New Roman"/>
                          <a:cs typeface="Times New Roman"/>
                        </a:rPr>
                        <a:t>млн.грн</a:t>
                      </a:r>
                      <a:r>
                        <a:rPr lang="uk-UA" sz="2100" dirty="0">
                          <a:solidFill>
                            <a:srgbClr val="000000"/>
                          </a:solidFill>
                          <a:latin typeface="Times New Roman"/>
                          <a:ea typeface="Times New Roman"/>
                          <a:cs typeface="Times New Roman"/>
                        </a:rPr>
                        <a:t>.</a:t>
                      </a:r>
                      <a:endParaRPr lang="ru-RU" sz="2100"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 від обсягу </a:t>
                      </a:r>
                      <a:r>
                        <a:rPr lang="uk-UA" sz="2100" dirty="0" err="1">
                          <a:solidFill>
                            <a:srgbClr val="000000"/>
                          </a:solidFill>
                          <a:latin typeface="Times New Roman"/>
                          <a:ea typeface="Times New Roman"/>
                          <a:cs typeface="Times New Roman"/>
                        </a:rPr>
                        <a:t>КП</a:t>
                      </a:r>
                      <a:endParaRPr lang="ru-RU" sz="2100"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Застава всього,</a:t>
                      </a:r>
                    </a:p>
                    <a:p>
                      <a:pPr algn="ctr">
                        <a:lnSpc>
                          <a:spcPct val="115000"/>
                        </a:lnSpc>
                        <a:spcAft>
                          <a:spcPts val="1000"/>
                        </a:spcAft>
                      </a:pPr>
                      <a:r>
                        <a:rPr lang="uk-UA" sz="2100" dirty="0" err="1">
                          <a:solidFill>
                            <a:srgbClr val="000000"/>
                          </a:solidFill>
                          <a:latin typeface="Times New Roman"/>
                          <a:ea typeface="Times New Roman"/>
                          <a:cs typeface="Times New Roman"/>
                        </a:rPr>
                        <a:t>млн.грн</a:t>
                      </a:r>
                      <a:r>
                        <a:rPr lang="uk-UA" sz="2100" dirty="0">
                          <a:solidFill>
                            <a:srgbClr val="000000"/>
                          </a:solidFill>
                          <a:latin typeface="Times New Roman"/>
                          <a:ea typeface="Times New Roman"/>
                          <a:cs typeface="Times New Roman"/>
                        </a:rPr>
                        <a:t>.</a:t>
                      </a:r>
                      <a:endParaRPr lang="ru-RU" sz="2100"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У т.ч. земля, </a:t>
                      </a:r>
                      <a:r>
                        <a:rPr lang="uk-UA" sz="2100" dirty="0" err="1">
                          <a:solidFill>
                            <a:srgbClr val="000000"/>
                          </a:solidFill>
                          <a:latin typeface="Times New Roman"/>
                          <a:ea typeface="Times New Roman"/>
                          <a:cs typeface="Times New Roman"/>
                        </a:rPr>
                        <a:t>млн.грн</a:t>
                      </a:r>
                      <a:r>
                        <a:rPr lang="uk-UA" sz="2100" dirty="0">
                          <a:solidFill>
                            <a:srgbClr val="000000"/>
                          </a:solidFill>
                          <a:latin typeface="Times New Roman"/>
                          <a:ea typeface="Times New Roman"/>
                          <a:cs typeface="Times New Roman"/>
                        </a:rPr>
                        <a:t>.</a:t>
                      </a:r>
                      <a:endParaRPr lang="ru-RU" sz="2100" dirty="0">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1280228">
                <a:tc>
                  <a:txBody>
                    <a:bodyPr/>
                    <a:lstStyle/>
                    <a:p>
                      <a:pPr>
                        <a:lnSpc>
                          <a:spcPct val="115000"/>
                        </a:lnSpc>
                        <a:spcAft>
                          <a:spcPts val="1000"/>
                        </a:spcAft>
                      </a:pPr>
                      <a:r>
                        <a:rPr lang="uk-UA" sz="2100">
                          <a:solidFill>
                            <a:srgbClr val="000000"/>
                          </a:solidFill>
                          <a:latin typeface="Times New Roman"/>
                          <a:ea typeface="Times New Roman"/>
                          <a:cs typeface="Times New Roman"/>
                        </a:rPr>
                        <a:t>Кредити, що мають у забезпеченні землю</a:t>
                      </a:r>
                      <a:endParaRPr lang="ru-RU" sz="2100">
                        <a:latin typeface="Calibri"/>
                        <a:ea typeface="Calibri"/>
                        <a:cs typeface="Times New Roman"/>
                      </a:endParaRPr>
                    </a:p>
                  </a:txBody>
                  <a:tcPr marL="68580" marR="68580" marT="0" marB="0" anchor="b"/>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87 587</a:t>
                      </a:r>
                      <a:endParaRPr lang="ru-RU" sz="2100" dirty="0">
                        <a:latin typeface="Calibri"/>
                        <a:ea typeface="Calibri"/>
                        <a:cs typeface="Times New Roman"/>
                      </a:endParaRPr>
                    </a:p>
                  </a:txBody>
                  <a:tcPr marL="68580" marR="68580" marT="0" marB="0" anchor="b"/>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8,04</a:t>
                      </a:r>
                      <a:endParaRPr lang="ru-RU" sz="2100" dirty="0">
                        <a:latin typeface="Calibri"/>
                        <a:ea typeface="Calibri"/>
                        <a:cs typeface="Times New Roman"/>
                      </a:endParaRPr>
                    </a:p>
                  </a:txBody>
                  <a:tcPr marL="68580" marR="68580" marT="0" marB="0" anchor="b"/>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101 710</a:t>
                      </a:r>
                      <a:endParaRPr lang="ru-RU" sz="2100" dirty="0">
                        <a:latin typeface="Calibri"/>
                        <a:ea typeface="Calibri"/>
                        <a:cs typeface="Times New Roman"/>
                      </a:endParaRPr>
                    </a:p>
                  </a:txBody>
                  <a:tcPr marL="68580" marR="68580" marT="0" marB="0" anchor="b"/>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14 645</a:t>
                      </a:r>
                      <a:endParaRPr lang="ru-RU" sz="2100" dirty="0">
                        <a:latin typeface="Calibri"/>
                        <a:ea typeface="Calibri"/>
                        <a:cs typeface="Times New Roman"/>
                      </a:endParaRPr>
                    </a:p>
                  </a:txBody>
                  <a:tcPr marL="68580" marR="68580" marT="0" marB="0" anchor="b"/>
                </a:tc>
                <a:extLst>
                  <a:ext uri="{0D108BD9-81ED-4DB2-BD59-A6C34878D82A}">
                    <a16:rowId xmlns="" xmlns:a16="http://schemas.microsoft.com/office/drawing/2014/main" val="10001"/>
                  </a:ext>
                </a:extLst>
              </a:tr>
              <a:tr h="1683539">
                <a:tc>
                  <a:txBody>
                    <a:bodyPr/>
                    <a:lstStyle/>
                    <a:p>
                      <a:pPr>
                        <a:lnSpc>
                          <a:spcPct val="115000"/>
                        </a:lnSpc>
                        <a:spcAft>
                          <a:spcPts val="1000"/>
                        </a:spcAft>
                      </a:pPr>
                      <a:r>
                        <a:rPr lang="uk-UA" sz="2100" dirty="0">
                          <a:solidFill>
                            <a:srgbClr val="000000"/>
                          </a:solidFill>
                          <a:latin typeface="Times New Roman"/>
                          <a:ea typeface="Times New Roman"/>
                          <a:cs typeface="Times New Roman"/>
                        </a:rPr>
                        <a:t>Кредити, що мають у забезпеченні тільки землю</a:t>
                      </a:r>
                      <a:endParaRPr lang="ru-RU" sz="2100" dirty="0">
                        <a:latin typeface="Calibri"/>
                        <a:ea typeface="Calibri"/>
                        <a:cs typeface="Times New Roman"/>
                      </a:endParaRPr>
                    </a:p>
                  </a:txBody>
                  <a:tcPr marL="68580" marR="68580" marT="0" marB="0" anchor="b"/>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3 926</a:t>
                      </a:r>
                      <a:endParaRPr lang="ru-RU" sz="2100" dirty="0">
                        <a:latin typeface="Calibri"/>
                        <a:ea typeface="Calibri"/>
                        <a:cs typeface="Times New Roman"/>
                      </a:endParaRPr>
                    </a:p>
                  </a:txBody>
                  <a:tcPr marL="68580" marR="68580" marT="0" marB="0" anchor="b"/>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0,36</a:t>
                      </a:r>
                      <a:endParaRPr lang="ru-RU" sz="2100" dirty="0">
                        <a:latin typeface="Calibri"/>
                        <a:ea typeface="Calibri"/>
                        <a:cs typeface="Times New Roman"/>
                      </a:endParaRPr>
                    </a:p>
                  </a:txBody>
                  <a:tcPr marL="68580" marR="68580" marT="0" marB="0" anchor="b"/>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4 217</a:t>
                      </a:r>
                      <a:endParaRPr lang="ru-RU" sz="2100" dirty="0">
                        <a:latin typeface="Calibri"/>
                        <a:ea typeface="Calibri"/>
                        <a:cs typeface="Times New Roman"/>
                      </a:endParaRPr>
                    </a:p>
                  </a:txBody>
                  <a:tcPr marL="68580" marR="68580" marT="0" marB="0" anchor="b"/>
                </a:tc>
                <a:tc>
                  <a:txBody>
                    <a:bodyPr/>
                    <a:lstStyle/>
                    <a:p>
                      <a:pPr algn="ctr">
                        <a:lnSpc>
                          <a:spcPct val="115000"/>
                        </a:lnSpc>
                        <a:spcAft>
                          <a:spcPts val="1000"/>
                        </a:spcAft>
                      </a:pPr>
                      <a:r>
                        <a:rPr lang="uk-UA" sz="2100" dirty="0">
                          <a:solidFill>
                            <a:srgbClr val="000000"/>
                          </a:solidFill>
                          <a:latin typeface="Times New Roman"/>
                          <a:ea typeface="Times New Roman"/>
                          <a:cs typeface="Times New Roman"/>
                        </a:rPr>
                        <a:t>4 217</a:t>
                      </a:r>
                      <a:endParaRPr lang="ru-RU" sz="2100" dirty="0">
                        <a:latin typeface="Calibri"/>
                        <a:ea typeface="Calibri"/>
                        <a:cs typeface="Times New Roman"/>
                      </a:endParaRPr>
                    </a:p>
                  </a:txBody>
                  <a:tcPr marL="68580" marR="68580" marT="0" marB="0" anchor="b"/>
                </a:tc>
                <a:extLst>
                  <a:ext uri="{0D108BD9-81ED-4DB2-BD59-A6C34878D82A}">
                    <a16:rowId xmlns="" xmlns:a16="http://schemas.microsoft.com/office/drawing/2014/main" val="10002"/>
                  </a:ext>
                </a:extLst>
              </a:tr>
            </a:tbl>
          </a:graphicData>
        </a:graphic>
      </p:graphicFrame>
      <p:sp>
        <p:nvSpPr>
          <p:cNvPr id="3" name="Номер слайда 2"/>
          <p:cNvSpPr>
            <a:spLocks noGrp="1"/>
          </p:cNvSpPr>
          <p:nvPr>
            <p:ph type="sldNum" sz="quarter" idx="12"/>
          </p:nvPr>
        </p:nvSpPr>
        <p:spPr/>
        <p:txBody>
          <a:bodyPr/>
          <a:lstStyle/>
          <a:p>
            <a:fld id="{7EC25CFF-2D49-4B7D-B43F-39C413207D4B}"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1143000"/>
          </a:xfrm>
        </p:spPr>
        <p:txBody>
          <a:bodyPr>
            <a:normAutofit/>
          </a:bodyPr>
          <a:lstStyle/>
          <a:p>
            <a:pPr algn="ctr"/>
            <a:r>
              <a:rPr lang="uk-UA" sz="3100" b="1" dirty="0">
                <a:latin typeface="Times New Roman" pitchFamily="18" charset="0"/>
                <a:cs typeface="Times New Roman" pitchFamily="18" charset="0"/>
              </a:rPr>
              <a:t>Проблеми, що заважають розвитку кредитування під іпотеку земельних ділянок</a:t>
            </a:r>
            <a:endParaRPr lang="ru-RU" sz="31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marL="0" indent="0">
              <a:buNone/>
            </a:pPr>
            <a:r>
              <a:rPr lang="uk-UA" sz="4400" b="1" dirty="0">
                <a:latin typeface="Times New Roman" pitchFamily="18" charset="0"/>
                <a:cs typeface="Times New Roman" pitchFamily="18" charset="0"/>
              </a:rPr>
              <a:t>1. Інституціональні та інфраструктурні</a:t>
            </a:r>
          </a:p>
          <a:p>
            <a:pPr lvl="0"/>
            <a:endParaRPr lang="uk-UA" sz="3300" dirty="0"/>
          </a:p>
          <a:p>
            <a:pPr lvl="0"/>
            <a:r>
              <a:rPr lang="uk-UA" sz="4200" dirty="0">
                <a:latin typeface="Times New Roman" pitchFamily="18" charset="0"/>
                <a:cs typeface="Times New Roman" pitchFamily="18" charset="0"/>
              </a:rPr>
              <a:t>Відсутність вільного обігу с/г земель в зв’язку з мораторієм на відчуження</a:t>
            </a:r>
            <a:endParaRPr lang="ru-RU" sz="4200" dirty="0">
              <a:latin typeface="Times New Roman" pitchFamily="18" charset="0"/>
              <a:cs typeface="Times New Roman" pitchFamily="18" charset="0"/>
            </a:endParaRPr>
          </a:p>
          <a:p>
            <a:pPr lvl="0"/>
            <a:r>
              <a:rPr lang="uk-UA" sz="4200" dirty="0">
                <a:latin typeface="Times New Roman" pitchFamily="18" charset="0"/>
                <a:cs typeface="Times New Roman" pitchFamily="18" charset="0"/>
              </a:rPr>
              <a:t>Недостатня повнота та точність даних в Державному земельному кадастрі</a:t>
            </a:r>
            <a:endParaRPr lang="ru-RU" sz="4200" dirty="0">
              <a:latin typeface="Times New Roman" pitchFamily="18" charset="0"/>
              <a:cs typeface="Times New Roman" pitchFamily="18" charset="0"/>
            </a:endParaRPr>
          </a:p>
          <a:p>
            <a:pPr lvl="0"/>
            <a:r>
              <a:rPr lang="uk-UA" sz="4200" dirty="0">
                <a:latin typeface="Times New Roman" pitchFamily="18" charset="0"/>
                <a:cs typeface="Times New Roman" pitchFamily="18" charset="0"/>
              </a:rPr>
              <a:t>Наявність недоліків в порядку взаємодії Державного кадастру та Державного реєстру речових прав на нерухоме майно</a:t>
            </a:r>
          </a:p>
          <a:p>
            <a:pPr lvl="0"/>
            <a:r>
              <a:rPr lang="uk-UA" sz="4200" dirty="0">
                <a:latin typeface="Times New Roman" pitchFamily="18" charset="0"/>
                <a:cs typeface="Times New Roman" pitchFamily="18" charset="0"/>
              </a:rPr>
              <a:t>Незначний розмір земельних паїв</a:t>
            </a:r>
          </a:p>
          <a:p>
            <a:pPr lvl="0"/>
            <a:endParaRPr lang="ru-RU" sz="4200" dirty="0">
              <a:latin typeface="Times New Roman" pitchFamily="18" charset="0"/>
              <a:cs typeface="Times New Roman" pitchFamily="18" charset="0"/>
            </a:endParaRPr>
          </a:p>
          <a:p>
            <a:pPr>
              <a:buNone/>
            </a:pPr>
            <a:endParaRPr lang="ru-RU" dirty="0"/>
          </a:p>
        </p:txBody>
      </p:sp>
      <p:sp>
        <p:nvSpPr>
          <p:cNvPr id="4" name="Номер слайда 3"/>
          <p:cNvSpPr>
            <a:spLocks noGrp="1"/>
          </p:cNvSpPr>
          <p:nvPr>
            <p:ph type="sldNum" sz="quarter" idx="12"/>
          </p:nvPr>
        </p:nvSpPr>
        <p:spPr/>
        <p:txBody>
          <a:bodyPr/>
          <a:lstStyle/>
          <a:p>
            <a:fld id="{7EC25CFF-2D49-4B7D-B43F-39C413207D4B}" type="slidenum">
              <a:rPr lang="ru-RU" smtClean="0"/>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9615" y="548680"/>
            <a:ext cx="8229600" cy="1143000"/>
          </a:xfrm>
        </p:spPr>
        <p:txBody>
          <a:bodyPr>
            <a:normAutofit/>
          </a:bodyPr>
          <a:lstStyle/>
          <a:p>
            <a:pPr algn="ctr"/>
            <a:r>
              <a:rPr lang="uk-UA" sz="3100" b="1" dirty="0">
                <a:latin typeface="Times New Roman" pitchFamily="18" charset="0"/>
                <a:cs typeface="Times New Roman" pitchFamily="18" charset="0"/>
              </a:rPr>
              <a:t>Проблеми, що заважають розвитку кредитування під іпотеку земельних ділянок</a:t>
            </a:r>
            <a:endParaRPr lang="ru-RU" sz="3100" b="1"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844824"/>
            <a:ext cx="8424936" cy="4479776"/>
          </a:xfrm>
        </p:spPr>
        <p:txBody>
          <a:bodyPr>
            <a:normAutofit fontScale="92500" lnSpcReduction="20000"/>
          </a:bodyPr>
          <a:lstStyle/>
          <a:p>
            <a:pPr lvl="0">
              <a:buNone/>
            </a:pPr>
            <a:r>
              <a:rPr lang="uk-UA" sz="2200" b="1" dirty="0">
                <a:latin typeface="Times New Roman" pitchFamily="18" charset="0"/>
                <a:cs typeface="Times New Roman" pitchFamily="18" charset="0"/>
              </a:rPr>
              <a:t>	</a:t>
            </a:r>
            <a:r>
              <a:rPr lang="uk-UA" sz="3000" b="1" dirty="0">
                <a:latin typeface="Times New Roman" pitchFamily="18" charset="0"/>
                <a:cs typeface="Times New Roman" pitchFamily="18" charset="0"/>
              </a:rPr>
              <a:t>2. </a:t>
            </a:r>
            <a:r>
              <a:rPr lang="uk-UA" sz="3500" b="1" dirty="0">
                <a:latin typeface="Times New Roman" pitchFamily="18" charset="0"/>
                <a:cs typeface="Times New Roman" pitchFamily="18" charset="0"/>
              </a:rPr>
              <a:t>Безпосередньо пов`язані з кредитуванням</a:t>
            </a:r>
            <a:endParaRPr lang="uk-UA" sz="2400" b="1" dirty="0">
              <a:latin typeface="Times New Roman" pitchFamily="18" charset="0"/>
              <a:cs typeface="Times New Roman" pitchFamily="18" charset="0"/>
            </a:endParaRPr>
          </a:p>
          <a:p>
            <a:r>
              <a:rPr lang="uk-UA" sz="2900" dirty="0">
                <a:latin typeface="Times New Roman" pitchFamily="18" charset="0"/>
                <a:cs typeface="Times New Roman" pitchFamily="18" charset="0"/>
              </a:rPr>
              <a:t>Низька ліквідність земельних ділянок та необхідність створення значних резервів у випадку кредитування під іпотеку землі</a:t>
            </a:r>
          </a:p>
          <a:p>
            <a:r>
              <a:rPr lang="uk-UA" sz="2900" dirty="0">
                <a:latin typeface="Times New Roman" pitchFamily="18" charset="0"/>
                <a:cs typeface="Times New Roman" pitchFamily="18" charset="0"/>
              </a:rPr>
              <a:t>Відсутність даних для проведення експертної оцінки земельних ділянок</a:t>
            </a:r>
          </a:p>
          <a:p>
            <a:r>
              <a:rPr lang="uk-UA" sz="2900" dirty="0">
                <a:latin typeface="Times New Roman" pitchFamily="18" charset="0"/>
                <a:cs typeface="Times New Roman" pitchFamily="18" charset="0"/>
              </a:rPr>
              <a:t>Недостатній рівень захисту прав кредиторів</a:t>
            </a:r>
            <a:endParaRPr lang="en-US" sz="2900" dirty="0">
              <a:latin typeface="Times New Roman" pitchFamily="18" charset="0"/>
              <a:cs typeface="Times New Roman" pitchFamily="18" charset="0"/>
            </a:endParaRPr>
          </a:p>
          <a:p>
            <a:r>
              <a:rPr lang="uk-UA" sz="2900" dirty="0">
                <a:latin typeface="Times New Roman" pitchFamily="18" charset="0"/>
                <a:cs typeface="Times New Roman" pitchFamily="18" charset="0"/>
              </a:rPr>
              <a:t>Високі процентні ставки за кредитами</a:t>
            </a:r>
          </a:p>
          <a:p>
            <a:r>
              <a:rPr lang="uk-UA" sz="2900" dirty="0">
                <a:latin typeface="Times New Roman" pitchFamily="18" charset="0"/>
                <a:cs typeface="Times New Roman" pitchFamily="18" charset="0"/>
              </a:rPr>
              <a:t>Дефіцит платоспроможних позичальників</a:t>
            </a:r>
            <a:endParaRPr lang="en-US" sz="2900" dirty="0">
              <a:latin typeface="Times New Roman" pitchFamily="18" charset="0"/>
              <a:cs typeface="Times New Roman" pitchFamily="18" charset="0"/>
            </a:endParaRPr>
          </a:p>
          <a:p>
            <a:r>
              <a:rPr lang="uk-UA" sz="2900" dirty="0">
                <a:latin typeface="Times New Roman" pitchFamily="18" charset="0"/>
                <a:cs typeface="Times New Roman" pitchFamily="18" charset="0"/>
              </a:rPr>
              <a:t>Недоліки  в роботі виконавчої служби</a:t>
            </a:r>
          </a:p>
          <a:p>
            <a:endParaRPr lang="ru-RU" sz="2800" dirty="0">
              <a:latin typeface="Times New Roman" pitchFamily="18" charset="0"/>
              <a:cs typeface="Times New Roman" pitchFamily="18" charset="0"/>
            </a:endParaRPr>
          </a:p>
          <a:p>
            <a:pPr>
              <a:buFontTx/>
              <a:buChar char="-"/>
            </a:pPr>
            <a:endParaRPr lang="ru-RU" dirty="0"/>
          </a:p>
          <a:p>
            <a:pPr>
              <a:buFontTx/>
              <a:buChar char="-"/>
            </a:pPr>
            <a:endParaRPr lang="uk-UA" sz="2800" dirty="0"/>
          </a:p>
          <a:p>
            <a:pPr marL="0" lvl="0" indent="0">
              <a:buNone/>
            </a:pPr>
            <a:endParaRPr lang="ru-RU" sz="2800" dirty="0"/>
          </a:p>
          <a:p>
            <a:pPr>
              <a:buFontTx/>
              <a:buChar char="-"/>
            </a:pPr>
            <a:endParaRPr lang="uk-UA" sz="2800" dirty="0"/>
          </a:p>
          <a:p>
            <a:pPr>
              <a:buFontTx/>
              <a:buChar char="-"/>
            </a:pPr>
            <a:endParaRPr lang="en-US" sz="2800" dirty="0"/>
          </a:p>
          <a:p>
            <a:pPr>
              <a:buFontTx/>
              <a:buChar char="-"/>
            </a:pPr>
            <a:endParaRPr lang="ru-RU" sz="2800" dirty="0"/>
          </a:p>
          <a:p>
            <a:pPr>
              <a:buNone/>
            </a:pPr>
            <a:endParaRPr lang="ru-RU" dirty="0"/>
          </a:p>
        </p:txBody>
      </p:sp>
      <p:sp>
        <p:nvSpPr>
          <p:cNvPr id="4" name="Номер слайда 3"/>
          <p:cNvSpPr>
            <a:spLocks noGrp="1"/>
          </p:cNvSpPr>
          <p:nvPr>
            <p:ph type="sldNum" sz="quarter" idx="12"/>
          </p:nvPr>
        </p:nvSpPr>
        <p:spPr/>
        <p:txBody>
          <a:bodyPr/>
          <a:lstStyle/>
          <a:p>
            <a:fld id="{7EC25CFF-2D49-4B7D-B43F-39C413207D4B}" type="slidenum">
              <a:rPr lang="ru-RU" smtClean="0"/>
              <a:pPr/>
              <a:t>6</a:t>
            </a:fld>
            <a:endParaRPr lang="ru-RU"/>
          </a:p>
        </p:txBody>
      </p:sp>
    </p:spTree>
    <p:extLst>
      <p:ext uri="{BB962C8B-B14F-4D97-AF65-F5344CB8AC3E}">
        <p14:creationId xmlns="" xmlns:p14="http://schemas.microsoft.com/office/powerpoint/2010/main" val="171225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987022"/>
          </a:xfrm>
        </p:spPr>
        <p:txBody>
          <a:bodyPr>
            <a:noAutofit/>
          </a:bodyPr>
          <a:lstStyle/>
          <a:p>
            <a:pPr algn="ctr"/>
            <a:r>
              <a:rPr lang="uk-UA" sz="2900" b="1" dirty="0">
                <a:latin typeface="Times New Roman" pitchFamily="18" charset="0"/>
                <a:cs typeface="Times New Roman" pitchFamily="18" charset="0"/>
              </a:rPr>
              <a:t>Заходи, реалізація яких буде сприяти активізації кредитування під іпотеку земельних ділянок</a:t>
            </a:r>
            <a:endParaRPr lang="ru-RU" sz="2900" b="1"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844824"/>
            <a:ext cx="8424936" cy="4727448"/>
          </a:xfrm>
        </p:spPr>
        <p:txBody>
          <a:bodyPr>
            <a:noAutofit/>
          </a:bodyPr>
          <a:lstStyle/>
          <a:p>
            <a:pPr marL="342900" lvl="0" indent="-342900">
              <a:buFont typeface="+mj-lt"/>
              <a:buAutoNum type="arabicPeriod"/>
            </a:pPr>
            <a:r>
              <a:rPr lang="uk-UA" sz="2200" dirty="0">
                <a:latin typeface="Times New Roman" pitchFamily="18" charset="0"/>
                <a:cs typeface="Times New Roman" pitchFamily="18" charset="0"/>
              </a:rPr>
              <a:t>Впровадження вільного обігу землі та механізму консолідації  земель</a:t>
            </a:r>
          </a:p>
          <a:p>
            <a:pPr marL="342900" lvl="0" indent="-342900">
              <a:buFont typeface="+mj-lt"/>
              <a:buAutoNum type="arabicPeriod"/>
            </a:pPr>
            <a:r>
              <a:rPr lang="uk-UA" sz="2200" dirty="0">
                <a:latin typeface="Times New Roman" pitchFamily="18" charset="0"/>
                <a:cs typeface="Times New Roman" pitchFamily="18" charset="0"/>
              </a:rPr>
              <a:t>Зниження титульних ризиків та упередження корупції при проведенні операцій з земельними ділянками</a:t>
            </a:r>
          </a:p>
          <a:p>
            <a:pPr marL="342900" indent="-342900">
              <a:buFont typeface="+mj-lt"/>
              <a:buAutoNum type="arabicPeriod"/>
            </a:pPr>
            <a:r>
              <a:rPr lang="uk-UA" sz="2200" dirty="0">
                <a:latin typeface="Times New Roman" pitchFamily="18" charset="0"/>
                <a:cs typeface="Times New Roman" pitchFamily="18" charset="0"/>
              </a:rPr>
              <a:t>Усунення колізій у законодавстві та підвищення захисту прав кредиторів</a:t>
            </a:r>
          </a:p>
          <a:p>
            <a:pPr marL="342900" indent="-342900">
              <a:buFont typeface="+mj-lt"/>
              <a:buAutoNum type="arabicPeriod"/>
            </a:pPr>
            <a:r>
              <a:rPr lang="uk-UA" sz="2200" dirty="0">
                <a:latin typeface="Times New Roman" pitchFamily="18" charset="0"/>
                <a:cs typeface="Times New Roman" pitchFamily="18" charset="0"/>
              </a:rPr>
              <a:t>Розвиток фінансових інструментів для операцій з земельними ділянками</a:t>
            </a:r>
          </a:p>
          <a:p>
            <a:pPr marL="342900" indent="-342900">
              <a:buFont typeface="+mj-lt"/>
              <a:buAutoNum type="arabicPeriod"/>
            </a:pPr>
            <a:r>
              <a:rPr lang="uk-UA" sz="2200" dirty="0">
                <a:latin typeface="Times New Roman" pitchFamily="18" charset="0"/>
                <a:cs typeface="Times New Roman" pitchFamily="18" charset="0"/>
              </a:rPr>
              <a:t>Вдосконалення нормативної бази НБУ з метою стимулювання  кредитування під іпотеку землі</a:t>
            </a:r>
          </a:p>
          <a:p>
            <a:pPr marL="342900" indent="-342900">
              <a:buFont typeface="+mj-lt"/>
              <a:buAutoNum type="arabicPeriod"/>
            </a:pPr>
            <a:r>
              <a:rPr lang="uk-UA" sz="2200" dirty="0">
                <a:latin typeface="Times New Roman" pitchFamily="18" charset="0"/>
                <a:cs typeface="Times New Roman" pitchFamily="18" charset="0"/>
              </a:rPr>
              <a:t>Підвищення обізнаності аграріїв  щодо можливостей фінансування операцій під заставу земельних покращення їх взаємодії з фінансовими установами</a:t>
            </a:r>
            <a:endParaRPr lang="ru-RU" sz="2200" dirty="0"/>
          </a:p>
        </p:txBody>
      </p:sp>
      <p:sp>
        <p:nvSpPr>
          <p:cNvPr id="4" name="Номер слайда 3"/>
          <p:cNvSpPr>
            <a:spLocks noGrp="1"/>
          </p:cNvSpPr>
          <p:nvPr>
            <p:ph type="sldNum" sz="quarter" idx="12"/>
          </p:nvPr>
        </p:nvSpPr>
        <p:spPr/>
        <p:txBody>
          <a:bodyPr/>
          <a:lstStyle/>
          <a:p>
            <a:fld id="{7EC25CFF-2D49-4B7D-B43F-39C413207D4B}"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670"/>
            <a:ext cx="8229600" cy="918418"/>
          </a:xfrm>
        </p:spPr>
        <p:txBody>
          <a:bodyPr>
            <a:noAutofit/>
          </a:bodyPr>
          <a:lstStyle/>
          <a:p>
            <a:pPr lvl="0"/>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2900" b="1" dirty="0">
                <a:latin typeface="Times New Roman" pitchFamily="18" charset="0"/>
                <a:cs typeface="Times New Roman" pitchFamily="18" charset="0"/>
              </a:rPr>
              <a:t/>
            </a:r>
            <a:br>
              <a:rPr lang="uk-UA" sz="2900" b="1" dirty="0">
                <a:latin typeface="Times New Roman" pitchFamily="18" charset="0"/>
                <a:cs typeface="Times New Roman" pitchFamily="18" charset="0"/>
              </a:rPr>
            </a:br>
            <a:r>
              <a:rPr lang="uk-UA" sz="3000" b="1" dirty="0">
                <a:latin typeface="Times New Roman" pitchFamily="18" charset="0"/>
                <a:cs typeface="Times New Roman" pitchFamily="18" charset="0"/>
              </a:rPr>
              <a:t>Зниження титульних  ризиків та корупції при проведенні  операцій з земельними ділянками</a:t>
            </a:r>
            <a:endParaRPr lang="ru-RU" sz="3000" b="1" dirty="0"/>
          </a:p>
        </p:txBody>
      </p:sp>
      <p:sp>
        <p:nvSpPr>
          <p:cNvPr id="3" name="Содержимое 2"/>
          <p:cNvSpPr>
            <a:spLocks noGrp="1"/>
          </p:cNvSpPr>
          <p:nvPr>
            <p:ph idx="1"/>
          </p:nvPr>
        </p:nvSpPr>
        <p:spPr/>
        <p:txBody>
          <a:bodyPr>
            <a:noAutofit/>
          </a:bodyPr>
          <a:lstStyle/>
          <a:p>
            <a:pPr lvl="0"/>
            <a:r>
              <a:rPr lang="uk-UA" sz="2100" dirty="0">
                <a:latin typeface="Times New Roman" pitchFamily="18" charset="0"/>
                <a:cs typeface="Times New Roman" pitchFamily="18" charset="0"/>
              </a:rPr>
              <a:t>Інвентаризація земель та уточнення даних земельного кадастру </a:t>
            </a:r>
          </a:p>
          <a:p>
            <a:pPr lvl="0"/>
            <a:r>
              <a:rPr lang="uk-UA" sz="2100" dirty="0">
                <a:latin typeface="Times New Roman" pitchFamily="18" charset="0"/>
                <a:cs typeface="Times New Roman" pitchFamily="18" charset="0"/>
              </a:rPr>
              <a:t>Чітке регламентування строків  передачі інформації щодо зміни власника земельної ділянки між Державним реєстром речових прав на нерухоме майно та  Земельним кадастром</a:t>
            </a:r>
            <a:endParaRPr lang="ru-RU" sz="2100" dirty="0">
              <a:latin typeface="Times New Roman" pitchFamily="18" charset="0"/>
              <a:cs typeface="Times New Roman" pitchFamily="18" charset="0"/>
            </a:endParaRPr>
          </a:p>
          <a:p>
            <a:pPr lvl="0"/>
            <a:r>
              <a:rPr lang="uk-UA" sz="2100" dirty="0">
                <a:latin typeface="Times New Roman" pitchFamily="18" charset="0"/>
                <a:cs typeface="Times New Roman" pitchFamily="18" charset="0"/>
              </a:rPr>
              <a:t>Доповнення реєстру речових прав на нерухоме майно та їх обмежень інформацією щодо цін угод з нерухомістю, в тому числі, з земельними ділянками; створення можливості формування статистики, надання доступу до цих даних оцінювачам </a:t>
            </a:r>
            <a:endParaRPr lang="ru-RU" sz="2100" dirty="0">
              <a:latin typeface="Times New Roman" pitchFamily="18" charset="0"/>
              <a:cs typeface="Times New Roman" pitchFamily="18" charset="0"/>
            </a:endParaRPr>
          </a:p>
          <a:p>
            <a:pPr lvl="0"/>
            <a:r>
              <a:rPr lang="uk-UA" sz="2100" dirty="0">
                <a:latin typeface="Times New Roman" pitchFamily="18" charset="0"/>
                <a:cs typeface="Times New Roman" pitchFamily="18" charset="0"/>
              </a:rPr>
              <a:t>Створення нормативної бази для роботи електронних земельних аукціонів, мінімізація участі чиновників в процедурі продажу</a:t>
            </a:r>
          </a:p>
          <a:p>
            <a:r>
              <a:rPr lang="uk-UA" sz="2100" dirty="0">
                <a:latin typeface="Times New Roman" pitchFamily="18" charset="0"/>
                <a:cs typeface="Times New Roman" pitchFamily="18" charset="0"/>
              </a:rPr>
              <a:t>Актуалізація нормативної грошової оцінки земель (за новою методикою) з метою використання її в якості стартової ціни на земельних аукціонах</a:t>
            </a:r>
            <a:endParaRPr lang="ru-RU" sz="2100" dirty="0">
              <a:latin typeface="Times New Roman" pitchFamily="18" charset="0"/>
              <a:cs typeface="Times New Roman" pitchFamily="18" charset="0"/>
            </a:endParaRPr>
          </a:p>
          <a:p>
            <a:pPr lvl="0"/>
            <a:endParaRPr lang="ru-RU" sz="2000" dirty="0">
              <a:latin typeface="Times New Roman" pitchFamily="18" charset="0"/>
              <a:cs typeface="Times New Roman" pitchFamily="18" charset="0"/>
            </a:endParaRPr>
          </a:p>
          <a:p>
            <a:endParaRPr lang="ru-RU" sz="2000" dirty="0"/>
          </a:p>
        </p:txBody>
      </p:sp>
      <p:sp>
        <p:nvSpPr>
          <p:cNvPr id="4" name="Номер слайда 3"/>
          <p:cNvSpPr>
            <a:spLocks noGrp="1"/>
          </p:cNvSpPr>
          <p:nvPr>
            <p:ph type="sldNum" sz="quarter" idx="12"/>
          </p:nvPr>
        </p:nvSpPr>
        <p:spPr/>
        <p:txBody>
          <a:bodyPr/>
          <a:lstStyle/>
          <a:p>
            <a:fld id="{7EC25CFF-2D49-4B7D-B43F-39C413207D4B}"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5812" y="785795"/>
            <a:ext cx="8229600" cy="857256"/>
          </a:xfrm>
        </p:spPr>
        <p:txBody>
          <a:bodyPr>
            <a:noAutofit/>
          </a:bodyPr>
          <a:lstStyle/>
          <a:p>
            <a:pPr lvl="0" algn="ct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t/>
            </a:r>
            <a:br>
              <a:rPr lang="uk-UA" sz="2900" b="1" dirty="0"/>
            </a:br>
            <a:r>
              <a:rPr lang="uk-UA" sz="2900" b="1" dirty="0">
                <a:latin typeface="Times New Roman" pitchFamily="18" charset="0"/>
                <a:cs typeface="Times New Roman" pitchFamily="18" charset="0"/>
              </a:rPr>
              <a:t> </a:t>
            </a:r>
            <a:r>
              <a:rPr lang="uk-UA" sz="3200" b="1" dirty="0">
                <a:latin typeface="Times New Roman" pitchFamily="18" charset="0"/>
                <a:cs typeface="Times New Roman" pitchFamily="18" charset="0"/>
              </a:rPr>
              <a:t>Усунення існуючих колізій та підвищення рівня захисту прав кредиторів</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96558" y="1628800"/>
            <a:ext cx="8229600" cy="5014910"/>
          </a:xfrm>
        </p:spPr>
        <p:txBody>
          <a:bodyPr>
            <a:noAutofit/>
          </a:bodyPr>
          <a:lstStyle/>
          <a:p>
            <a:pPr>
              <a:lnSpc>
                <a:spcPct val="90000"/>
              </a:lnSpc>
              <a:spcBef>
                <a:spcPts val="600"/>
              </a:spcBef>
            </a:pPr>
            <a:endParaRPr lang="uk-UA" sz="2400" b="1" dirty="0" smtClean="0">
              <a:latin typeface="Times New Roman" pitchFamily="18" charset="0"/>
              <a:cs typeface="Times New Roman" pitchFamily="18" charset="0"/>
            </a:endParaRPr>
          </a:p>
          <a:p>
            <a:pPr>
              <a:lnSpc>
                <a:spcPct val="90000"/>
              </a:lnSpc>
              <a:spcBef>
                <a:spcPts val="600"/>
              </a:spcBef>
            </a:pPr>
            <a:r>
              <a:rPr lang="uk-UA" sz="2800" b="1" dirty="0" smtClean="0">
                <a:latin typeface="Times New Roman" pitchFamily="18" charset="0"/>
                <a:cs typeface="Times New Roman" pitchFamily="18" charset="0"/>
              </a:rPr>
              <a:t>Уніфікувати </a:t>
            </a:r>
            <a:r>
              <a:rPr lang="uk-UA" sz="2800" b="1" dirty="0">
                <a:latin typeface="Times New Roman" pitchFamily="18" charset="0"/>
                <a:cs typeface="Times New Roman" pitchFamily="18" charset="0"/>
              </a:rPr>
              <a:t>норми Земельного кодексу </a:t>
            </a:r>
            <a:r>
              <a:rPr lang="uk-UA" sz="2800" dirty="0">
                <a:latin typeface="Times New Roman" pitchFamily="18" charset="0"/>
                <a:cs typeface="Times New Roman" pitchFamily="18" charset="0"/>
              </a:rPr>
              <a:t>України, Цивільного кодексу України, Закону України «Про оренду землі» та Закону України «Про іпотеку» щодо  переходу прав на землю у разі відчуження нерухомості, що на ній розташована;  визначити порядок оформлення переходу прав;</a:t>
            </a:r>
            <a:endParaRPr lang="ru-RU" sz="2800" dirty="0">
              <a:latin typeface="Times New Roman" pitchFamily="18" charset="0"/>
              <a:cs typeface="Times New Roman" pitchFamily="18" charset="0"/>
            </a:endParaRPr>
          </a:p>
          <a:p>
            <a:pPr>
              <a:lnSpc>
                <a:spcPct val="90000"/>
              </a:lnSpc>
              <a:spcBef>
                <a:spcPts val="600"/>
              </a:spcBef>
            </a:pPr>
            <a:r>
              <a:rPr lang="uk-UA" sz="2800" b="1" dirty="0">
                <a:latin typeface="Times New Roman" pitchFamily="18" charset="0"/>
                <a:cs typeface="Times New Roman" pitchFamily="18" charset="0"/>
              </a:rPr>
              <a:t>Удосконалити процедуру звернення стягнення </a:t>
            </a:r>
            <a:r>
              <a:rPr lang="uk-UA" sz="2800" dirty="0">
                <a:latin typeface="Times New Roman" pitchFamily="18" charset="0"/>
                <a:cs typeface="Times New Roman" pitchFamily="18" charset="0"/>
              </a:rPr>
              <a:t>на нерухоме майно шляхом вчинення виконавчого напису нотаріуса,  передбачивши, що на безспірність заборгованості боржника не впливає існування судового спору.</a:t>
            </a:r>
            <a:endParaRPr lang="ru-RU" sz="2800" dirty="0">
              <a:latin typeface="Times New Roman" pitchFamily="18" charset="0"/>
              <a:cs typeface="Times New Roman" pitchFamily="18" charset="0"/>
            </a:endParaRPr>
          </a:p>
          <a:p>
            <a:pPr>
              <a:lnSpc>
                <a:spcPct val="90000"/>
              </a:lnSpc>
              <a:spcBef>
                <a:spcPts val="600"/>
              </a:spcBef>
              <a:buFont typeface="Wingdings 2"/>
              <a:buAutoNum type="arabicPeriod"/>
            </a:pPr>
            <a:endParaRPr lang="uk-UA" sz="2800" dirty="0"/>
          </a:p>
          <a:p>
            <a:pPr>
              <a:lnSpc>
                <a:spcPct val="90000"/>
              </a:lnSpc>
              <a:spcBef>
                <a:spcPts val="600"/>
              </a:spcBef>
              <a:buNone/>
            </a:pP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EC25CFF-2D49-4B7D-B43F-39C413207D4B}" type="slidenum">
              <a:rPr lang="ru-RU" smtClean="0"/>
              <a:pPr/>
              <a:t>9</a:t>
            </a:fld>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3">
      <a:dk1>
        <a:sysClr val="windowText" lastClr="000000"/>
      </a:dk1>
      <a:lt1>
        <a:sysClr val="window" lastClr="FFFFFF"/>
      </a:lt1>
      <a:dk2>
        <a:srgbClr val="04617B"/>
      </a:dk2>
      <a:lt2>
        <a:srgbClr val="DBF5F9"/>
      </a:lt2>
      <a:accent1>
        <a:srgbClr val="0F6FC6"/>
      </a:accent1>
      <a:accent2>
        <a:srgbClr val="FF0000"/>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4921</TotalTime>
  <Words>977</Words>
  <Application>Microsoft Office PowerPoint</Application>
  <PresentationFormat>Экран (4:3)</PresentationFormat>
  <Paragraphs>121</Paragraphs>
  <Slides>15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                           </vt:lpstr>
      <vt:lpstr>Мета дослідження</vt:lpstr>
      <vt:lpstr>Аналіз, проведений експертами в ході виконання дослідження</vt:lpstr>
      <vt:lpstr>Поточна ситуація з розвитком кредитування під іпотеку землі</vt:lpstr>
      <vt:lpstr>Проблеми, що заважають розвитку кредитування під іпотеку земельних ділянок</vt:lpstr>
      <vt:lpstr>Проблеми, що заважають розвитку кредитування під іпотеку земельних ділянок</vt:lpstr>
      <vt:lpstr>Заходи, реалізація яких буде сприяти активізації кредитування під іпотеку земельних ділянок</vt:lpstr>
      <vt:lpstr>           Зниження титульних  ризиків та корупції при проведенні  операцій з земельними ділянками</vt:lpstr>
      <vt:lpstr>           Усунення існуючих колізій та підвищення рівня захисту прав кредиторів</vt:lpstr>
      <vt:lpstr>             Усунення існуючих колізій та підвищення рівня захисту прав кредиторів </vt:lpstr>
      <vt:lpstr> Адаптація окремих фінансових інструментів для роботи на ринку землі</vt:lpstr>
      <vt:lpstr> Адаптація окремих фінансових інструментів для роботи на ринку землі</vt:lpstr>
      <vt:lpstr>  Вдосконалення нормативної бази  НБУ з метою стимулювання кредитування під іпотеку землі </vt:lpstr>
      <vt:lpstr>Підвищення обізнаності аграріїв  щодо інструментів  фінансування операцій з земельними ділянками, покращення взаємодії з учасників ринку</vt:lpstr>
      <vt:lpstr>Основні висновки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Тенденції розвитку БСУ</dc:title>
  <dc:creator>Emin</dc:creator>
  <cp:lastModifiedBy>user</cp:lastModifiedBy>
  <cp:revision>415</cp:revision>
  <dcterms:created xsi:type="dcterms:W3CDTF">2015-04-15T08:30:16Z</dcterms:created>
  <dcterms:modified xsi:type="dcterms:W3CDTF">2017-04-12T12:22:39Z</dcterms:modified>
</cp:coreProperties>
</file>