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7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nz-Wilhelm Strubenhoff" initials="HS" lastIdx="8" clrIdx="0">
    <p:extLst>
      <p:ext uri="{19B8F6BF-5375-455C-9EA6-DF929625EA0E}">
        <p15:presenceInfo xmlns:p15="http://schemas.microsoft.com/office/powerpoint/2012/main" userId="S-1-5-21-1385568035-1675961066-622671684-122490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6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8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6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4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9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9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97ED-B3ED-49C7-AAFF-302EFD73EA7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20083-867E-429A-AA60-188FEBA6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WHERE WILL DEMAND FOR LAND COME FROM? EVIDENCE FROM FARM MODELS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Oleg </a:t>
            </a:r>
            <a:r>
              <a:rPr lang="en-US" dirty="0" smtClean="0"/>
              <a:t>Nivievskyi (Kyiv School of Economics), oniviev@gmail.com</a:t>
            </a:r>
            <a:endParaRPr lang="en-US" dirty="0" smtClean="0"/>
          </a:p>
          <a:p>
            <a:r>
              <a:rPr lang="en-US" dirty="0" smtClean="0"/>
              <a:t>Heinz </a:t>
            </a:r>
            <a:r>
              <a:rPr lang="en-US" dirty="0" smtClean="0"/>
              <a:t>Strubenhoff, IFC/World Bank Group</a:t>
            </a:r>
            <a:endParaRPr lang="en-US" dirty="0" smtClean="0"/>
          </a:p>
          <a:p>
            <a:r>
              <a:rPr lang="en-US" dirty="0" smtClean="0"/>
              <a:t>World Bank Conference “Land and Poverty”</a:t>
            </a:r>
          </a:p>
          <a:p>
            <a:r>
              <a:rPr lang="en-US" dirty="0" smtClean="0"/>
              <a:t>Washington, 22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454" y="3556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Farmland demand is expected to come from various farm sizes, especially from small and medium ones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3454" y="1681163"/>
            <a:ext cx="5444122" cy="823912"/>
          </a:xfrm>
        </p:spPr>
        <p:txBody>
          <a:bodyPr/>
          <a:lstStyle/>
          <a:p>
            <a:pPr algn="ctr"/>
            <a:r>
              <a:rPr lang="en-US" dirty="0" smtClean="0"/>
              <a:t>Figure 1: Size profile of ‘bankable’ farms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5871" y="2560816"/>
            <a:ext cx="5071704" cy="4013857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Figure </a:t>
            </a:r>
            <a:r>
              <a:rPr lang="en-US" dirty="0" smtClean="0"/>
              <a:t>2: Zoomed in version of Figure 1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615414"/>
            <a:ext cx="5183188" cy="410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1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48" y="329030"/>
            <a:ext cx="10515600" cy="1325563"/>
          </a:xfrm>
        </p:spPr>
        <p:txBody>
          <a:bodyPr/>
          <a:lstStyle/>
          <a:p>
            <a:r>
              <a:rPr lang="en-US" dirty="0" smtClean="0"/>
              <a:t>Farm </a:t>
            </a:r>
            <a:r>
              <a:rPr lang="en-US" dirty="0"/>
              <a:t>Models </a:t>
            </a:r>
            <a:r>
              <a:rPr lang="en-US" dirty="0" smtClean="0"/>
              <a:t>Profiles of Farms that are Able to Finance Farmland Loans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48" y="1780674"/>
            <a:ext cx="11566285" cy="52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6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 and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FARMLAND </a:t>
            </a:r>
            <a:r>
              <a:rPr lang="en-US" dirty="0" smtClean="0"/>
              <a:t>DEMAND (annual)</a:t>
            </a:r>
            <a:endParaRPr lang="en-US" dirty="0" smtClean="0"/>
          </a:p>
          <a:p>
            <a:pPr lvl="1"/>
            <a:r>
              <a:rPr lang="en-US" sz="2800" dirty="0" smtClean="0"/>
              <a:t>With use of farmland loans: </a:t>
            </a:r>
            <a:r>
              <a:rPr lang="en-US" sz="2800" b="1" dirty="0" smtClean="0"/>
              <a:t>258 000 </a:t>
            </a:r>
            <a:r>
              <a:rPr lang="en-US" sz="2800" b="1" dirty="0" smtClean="0"/>
              <a:t>ha</a:t>
            </a:r>
            <a:endParaRPr lang="en-US" sz="2800" dirty="0" smtClean="0"/>
          </a:p>
          <a:p>
            <a:pPr lvl="1"/>
            <a:r>
              <a:rPr lang="en-US" sz="2800" dirty="0" smtClean="0"/>
              <a:t>Without </a:t>
            </a:r>
            <a:r>
              <a:rPr lang="en-US" sz="2800" dirty="0" smtClean="0"/>
              <a:t>a recourse </a:t>
            </a:r>
            <a:r>
              <a:rPr lang="en-US" sz="2800" dirty="0" smtClean="0"/>
              <a:t>to </a:t>
            </a:r>
            <a:r>
              <a:rPr lang="en-US" sz="2800" dirty="0" smtClean="0"/>
              <a:t>farmland loans: </a:t>
            </a:r>
            <a:r>
              <a:rPr lang="en-US" sz="2800" b="1" dirty="0" smtClean="0"/>
              <a:t>134 000 ha </a:t>
            </a:r>
          </a:p>
          <a:p>
            <a:pPr lvl="1"/>
            <a:r>
              <a:rPr lang="en-US" sz="2800" dirty="0" smtClean="0"/>
              <a:t>Small and medium farms dominate</a:t>
            </a:r>
          </a:p>
          <a:p>
            <a:pPr lvl="1"/>
            <a:r>
              <a:rPr lang="en-US" sz="2800" dirty="0" smtClean="0"/>
              <a:t>Southern regions dominate</a:t>
            </a:r>
          </a:p>
          <a:p>
            <a:pPr lvl="1"/>
            <a:r>
              <a:rPr lang="en-US" sz="2800" dirty="0" smtClean="0"/>
              <a:t>No drastic differences btw farm models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POTENTIAL DEMAND FOR FINANCIAL RESOURCES</a:t>
            </a:r>
          </a:p>
          <a:p>
            <a:pPr lvl="1"/>
            <a:r>
              <a:rPr lang="en-US" sz="2800" b="1" dirty="0" smtClean="0"/>
              <a:t>USD 92 million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339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 to know the potential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Farmland moratorium is for more than 15 years</a:t>
            </a:r>
          </a:p>
          <a:p>
            <a:r>
              <a:rPr lang="en-US" dirty="0" smtClean="0"/>
              <a:t>It will be lifted soon, presumably from 2018</a:t>
            </a:r>
          </a:p>
          <a:p>
            <a:r>
              <a:rPr lang="en-US" dirty="0" smtClean="0"/>
              <a:t>Who will be able to buy the farmland?</a:t>
            </a:r>
          </a:p>
          <a:p>
            <a:r>
              <a:rPr lang="en-US" dirty="0" smtClean="0"/>
              <a:t>What will be the potential demand for farmland?</a:t>
            </a:r>
          </a:p>
          <a:p>
            <a:r>
              <a:rPr lang="en-US" dirty="0" smtClean="0"/>
              <a:t>What will be the potential credit demand?</a:t>
            </a:r>
          </a:p>
        </p:txBody>
      </p:sp>
    </p:spTree>
    <p:extLst>
      <p:ext uri="{BB962C8B-B14F-4D97-AF65-F5344CB8AC3E}">
        <p14:creationId xmlns:p14="http://schemas.microsoft.com/office/powerpoint/2010/main" val="38978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demand estimation results using: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Farm surveys (USAID </a:t>
            </a:r>
            <a:r>
              <a:rPr lang="en-US" dirty="0" err="1" smtClean="0"/>
              <a:t>Agroinvest</a:t>
            </a:r>
            <a:r>
              <a:rPr lang="en-US" dirty="0" smtClean="0"/>
              <a:t> Project 2015 survey); </a:t>
            </a:r>
          </a:p>
          <a:p>
            <a:pPr lvl="1"/>
            <a:r>
              <a:rPr lang="en-US" dirty="0" smtClean="0"/>
              <a:t>RESULT: </a:t>
            </a:r>
            <a:r>
              <a:rPr lang="en-US" b="1" dirty="0" smtClean="0"/>
              <a:t>82</a:t>
            </a:r>
            <a:r>
              <a:rPr lang="en-US" b="1" dirty="0" smtClean="0"/>
              <a:t> 354 </a:t>
            </a:r>
            <a:r>
              <a:rPr lang="en-US" b="1" dirty="0" smtClean="0"/>
              <a:t>ha; small and medium-size farms dominate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of Farms in Ukraine for 2013-2015 period, using farm-level input-output/costs and revenues data</a:t>
            </a:r>
          </a:p>
          <a:p>
            <a:pPr lvl="1"/>
            <a:r>
              <a:rPr lang="en-US" dirty="0" smtClean="0"/>
              <a:t>RESULT</a:t>
            </a:r>
            <a:r>
              <a:rPr lang="en-US" dirty="0"/>
              <a:t>: </a:t>
            </a:r>
            <a:r>
              <a:rPr lang="en-US" b="1" dirty="0"/>
              <a:t>258 040 </a:t>
            </a:r>
            <a:r>
              <a:rPr lang="en-US" b="1" dirty="0" smtClean="0"/>
              <a:t>ha</a:t>
            </a:r>
            <a:r>
              <a:rPr lang="en-US" dirty="0" smtClean="0"/>
              <a:t> to </a:t>
            </a:r>
            <a:r>
              <a:rPr lang="en-US" b="1" dirty="0" smtClean="0"/>
              <a:t>1 </a:t>
            </a:r>
            <a:r>
              <a:rPr lang="en-US" b="1" dirty="0"/>
              <a:t>681 307 </a:t>
            </a:r>
            <a:r>
              <a:rPr lang="en-US" b="1" dirty="0" smtClean="0"/>
              <a:t>ha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RESULTS IN PERSPECTIVE: total agricultural land in Ukraine is about 42 </a:t>
            </a:r>
            <a:r>
              <a:rPr lang="en-US" b="1" dirty="0" err="1" smtClean="0"/>
              <a:t>mln</a:t>
            </a:r>
            <a:r>
              <a:rPr lang="en-US" b="1" dirty="0" smtClean="0"/>
              <a:t> ha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from 2015 </a:t>
            </a:r>
            <a:r>
              <a:rPr lang="en-US" dirty="0" err="1" smtClean="0"/>
              <a:t>Agroinvest</a:t>
            </a:r>
            <a:r>
              <a:rPr lang="en-US" dirty="0" smtClean="0"/>
              <a:t> Farm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Willingness to </a:t>
            </a:r>
            <a:r>
              <a:rPr lang="en-US" dirty="0" smtClean="0"/>
              <a:t>buy in the first 2 years after moratorium: </a:t>
            </a:r>
            <a:r>
              <a:rPr lang="en-US" dirty="0" smtClean="0"/>
              <a:t>6.65% of peasant farms and 5.74% of corporate agricultural enterprises</a:t>
            </a:r>
          </a:p>
          <a:p>
            <a:r>
              <a:rPr lang="en-US" dirty="0" smtClean="0"/>
              <a:t>Average reported farmland plot to buy: 33 ha – peasant farms; 125 ha – corporate agricultural enterprises</a:t>
            </a:r>
          </a:p>
          <a:p>
            <a:r>
              <a:rPr lang="en-US" dirty="0" smtClean="0"/>
              <a:t>Estimated farmland demand:  </a:t>
            </a:r>
            <a:r>
              <a:rPr lang="en-US" b="1" dirty="0" smtClean="0"/>
              <a:t>82 354</a:t>
            </a:r>
            <a:r>
              <a:rPr lang="en-US" b="1" dirty="0" smtClean="0"/>
              <a:t> </a:t>
            </a:r>
            <a:r>
              <a:rPr lang="en-US" b="1" dirty="0" smtClean="0"/>
              <a:t>ha</a:t>
            </a:r>
          </a:p>
          <a:p>
            <a:r>
              <a:rPr lang="en-US" dirty="0" smtClean="0"/>
              <a:t>Problem: </a:t>
            </a:r>
          </a:p>
          <a:p>
            <a:pPr lvl="1"/>
            <a:r>
              <a:rPr lang="en-US" dirty="0" smtClean="0"/>
              <a:t>we don’t know </a:t>
            </a:r>
            <a:r>
              <a:rPr lang="en-US" dirty="0"/>
              <a:t>about financial capacity of the </a:t>
            </a:r>
            <a:r>
              <a:rPr lang="en-US" dirty="0" smtClean="0"/>
              <a:t>farms  that expressed their willingness to buy farmland</a:t>
            </a:r>
          </a:p>
          <a:p>
            <a:pPr lvl="1"/>
            <a:r>
              <a:rPr lang="en-US" dirty="0"/>
              <a:t>great majority of agricultural producers (74.67% of peasant farmers and 67.29% of agricultural enterprises) did not give an answer at all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62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from Farm-level Performance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1428"/>
          </a:xfrm>
        </p:spPr>
        <p:txBody>
          <a:bodyPr/>
          <a:lstStyle/>
          <a:p>
            <a:r>
              <a:rPr lang="en-US" dirty="0" smtClean="0"/>
              <a:t>Estimation in two stages:</a:t>
            </a:r>
          </a:p>
          <a:p>
            <a:pPr lvl="1"/>
            <a:r>
              <a:rPr lang="en-US" dirty="0" smtClean="0"/>
              <a:t>Calculate farm-level 2013-15 average gross margins (=revenues – variable costs)</a:t>
            </a:r>
          </a:p>
          <a:p>
            <a:pPr lvl="1"/>
            <a:r>
              <a:rPr lang="en-US" dirty="0" smtClean="0"/>
              <a:t>Calculate farmland values from current rental prices (using capitalization formula)</a:t>
            </a:r>
          </a:p>
          <a:p>
            <a:pPr lvl="1"/>
            <a:r>
              <a:rPr lang="en-US" dirty="0" smtClean="0"/>
              <a:t>Identify those farms with gross margins sufficient to finance mortgage loans</a:t>
            </a:r>
          </a:p>
          <a:p>
            <a:r>
              <a:rPr lang="en-US" dirty="0" smtClean="0"/>
              <a:t>Assumptions for farmland values estimation</a:t>
            </a:r>
          </a:p>
          <a:p>
            <a:pPr lvl="1"/>
            <a:r>
              <a:rPr lang="en-US" dirty="0" smtClean="0"/>
              <a:t>Capitalization rate: 5.07% = 6.04% (Gov’t bonds in </a:t>
            </a:r>
            <a:r>
              <a:rPr lang="en-US" dirty="0" err="1" smtClean="0"/>
              <a:t>usd</a:t>
            </a:r>
            <a:r>
              <a:rPr lang="en-US" dirty="0" smtClean="0"/>
              <a:t>) – 0.97% (</a:t>
            </a:r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dirty="0" smtClean="0"/>
              <a:t>Total Factor Productivity grows </a:t>
            </a:r>
            <a:r>
              <a:rPr lang="en-US" dirty="0" smtClean="0"/>
              <a:t>for 20 years)</a:t>
            </a:r>
          </a:p>
          <a:p>
            <a:pPr lvl="1"/>
            <a:r>
              <a:rPr lang="en-US" dirty="0" smtClean="0"/>
              <a:t>Down payment is 65% (NBU requirements: liquidity coefficient of land is 0.35) </a:t>
            </a:r>
          </a:p>
        </p:txBody>
      </p:sp>
    </p:spTree>
    <p:extLst>
      <p:ext uri="{BB962C8B-B14F-4D97-AF65-F5344CB8AC3E}">
        <p14:creationId xmlns:p14="http://schemas.microsoft.com/office/powerpoint/2010/main" val="12937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520" y="105480"/>
            <a:ext cx="1090224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Evidence from Farm-level Performance Data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56" y="1401746"/>
            <a:ext cx="11062364" cy="545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from Farm-level Performance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852"/>
            <a:ext cx="10515600" cy="520967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RESULTS: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/>
              <a:t>4.9% </a:t>
            </a:r>
            <a:r>
              <a:rPr lang="en-US" sz="3200" dirty="0" smtClean="0"/>
              <a:t>of peasant farms and corporate agricultural producers have sufficiently good performance to finance farmland mortgage </a:t>
            </a:r>
            <a:r>
              <a:rPr lang="en-US" sz="3200" dirty="0" smtClean="0"/>
              <a:t>loans (without subsidies)</a:t>
            </a:r>
            <a:endParaRPr lang="en-US" sz="32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Farmland demand with 200 ha ceiling assumption: </a:t>
            </a:r>
            <a:r>
              <a:rPr lang="en-US" sz="3200" b="1" dirty="0"/>
              <a:t>258 040 </a:t>
            </a:r>
            <a:r>
              <a:rPr lang="en-US" sz="3200" b="1" dirty="0" smtClean="0"/>
              <a:t>ha: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&lt;</a:t>
            </a:r>
            <a:r>
              <a:rPr lang="en-US" sz="2800" dirty="0" smtClean="0"/>
              <a:t> 60 ha: 6.35% (or 16 397 ha)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60÷260 ha: 24.68% (or 63 680 ha)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260÷667 </a:t>
            </a:r>
            <a:r>
              <a:rPr lang="en-US" sz="2800" dirty="0"/>
              <a:t>ha: </a:t>
            </a:r>
            <a:r>
              <a:rPr lang="en-US" sz="2800" dirty="0" smtClean="0"/>
              <a:t>25.31% </a:t>
            </a:r>
            <a:r>
              <a:rPr lang="en-US" sz="2800" dirty="0"/>
              <a:t>(or </a:t>
            </a:r>
            <a:r>
              <a:rPr lang="en-US" sz="2800" dirty="0" smtClean="0"/>
              <a:t>65 322 </a:t>
            </a:r>
            <a:r>
              <a:rPr lang="en-US" sz="2800" dirty="0"/>
              <a:t>ha)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667÷1581 </a:t>
            </a:r>
            <a:r>
              <a:rPr lang="en-US" sz="2800" dirty="0"/>
              <a:t>ha: </a:t>
            </a:r>
            <a:r>
              <a:rPr lang="en-US" sz="2800" dirty="0" smtClean="0"/>
              <a:t>21.71</a:t>
            </a:r>
            <a:r>
              <a:rPr lang="en-US" sz="2800" dirty="0"/>
              <a:t>% (or </a:t>
            </a:r>
            <a:r>
              <a:rPr lang="en-US" sz="2800" dirty="0" smtClean="0"/>
              <a:t>56 041 </a:t>
            </a:r>
            <a:r>
              <a:rPr lang="en-US" sz="2800" dirty="0"/>
              <a:t>ha)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&gt; 1581 </a:t>
            </a:r>
            <a:r>
              <a:rPr lang="en-US" sz="2800" dirty="0"/>
              <a:t>ha: </a:t>
            </a:r>
            <a:r>
              <a:rPr lang="en-US" sz="2800" dirty="0" smtClean="0"/>
              <a:t>21.93% </a:t>
            </a:r>
            <a:r>
              <a:rPr lang="en-US" sz="2800" dirty="0"/>
              <a:t>(or </a:t>
            </a:r>
            <a:r>
              <a:rPr lang="en-US" sz="2800" dirty="0" smtClean="0"/>
              <a:t>56 600 </a:t>
            </a:r>
            <a:r>
              <a:rPr lang="en-US" sz="2800" dirty="0"/>
              <a:t>ha</a:t>
            </a:r>
            <a:r>
              <a:rPr lang="en-US" sz="280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Farmland demand without 200 ha ceiling: </a:t>
            </a:r>
            <a:r>
              <a:rPr lang="en-US" sz="3200" b="1" dirty="0"/>
              <a:t>1 681 307 ha</a:t>
            </a:r>
            <a:r>
              <a:rPr lang="en-US" sz="3200" dirty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1835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6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337" y="3926473"/>
            <a:ext cx="787266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Geographical Profile of Farmland Demand, % of total expected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02" y="292936"/>
            <a:ext cx="11273589" cy="886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Farmland Demand: sensitivity analysis, in </a:t>
            </a:r>
            <a:r>
              <a:rPr lang="en-US" b="1" dirty="0" smtClean="0"/>
              <a:t>million ha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9571" y="6151950"/>
            <a:ext cx="1115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Without a recourse to </a:t>
            </a:r>
            <a:r>
              <a:rPr lang="en-US" sz="2800" dirty="0" smtClean="0"/>
              <a:t>commercial loans </a:t>
            </a:r>
            <a:r>
              <a:rPr lang="en-US" sz="2800" dirty="0" smtClean="0"/>
              <a:t>Farmland Demand is </a:t>
            </a:r>
            <a:r>
              <a:rPr lang="en-US" sz="2800" b="1" dirty="0" smtClean="0"/>
              <a:t>132 857 ha</a:t>
            </a:r>
            <a:r>
              <a:rPr lang="en-US" sz="2800" dirty="0" smtClean="0"/>
              <a:t>!!!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71" y="1246040"/>
            <a:ext cx="11772850" cy="516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593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WHERE WILL DEMAND FOR LAND COME FROM? EVIDENCE FROM FARM MODELS </vt:lpstr>
      <vt:lpstr>Why is it important to know the potential demand</vt:lpstr>
      <vt:lpstr>Potential demand estimation results using: </vt:lpstr>
      <vt:lpstr>Evidence from 2015 Agroinvest Farm Survey</vt:lpstr>
      <vt:lpstr>Evidence from Farm-level Performance Data </vt:lpstr>
      <vt:lpstr>Evidence from Farm-level Performance Data</vt:lpstr>
      <vt:lpstr>Evidence from Farm-level Performance Data </vt:lpstr>
      <vt:lpstr>Geographical Profile of Farmland Demand, % of total expected demand</vt:lpstr>
      <vt:lpstr>Farmland Demand: sensitivity analysis, in million ha</vt:lpstr>
      <vt:lpstr>Farmland demand is expected to come from various farm sizes, especially from small and medium ones</vt:lpstr>
      <vt:lpstr>Farm Models Profiles of Farms that are Able to Finance Farmland Loans</vt:lpstr>
      <vt:lpstr>Concluding remarks and implications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WILL DEMAND FOR LAND COME FROM? EVIDENCE FROM FARM MODELS</dc:title>
  <dc:creator>Oleg Nivyevskiy</dc:creator>
  <cp:lastModifiedBy>Oleg Nivyevskiy</cp:lastModifiedBy>
  <cp:revision>47</cp:revision>
  <dcterms:created xsi:type="dcterms:W3CDTF">2017-03-19T18:18:12Z</dcterms:created>
  <dcterms:modified xsi:type="dcterms:W3CDTF">2017-03-21T10:34:08Z</dcterms:modified>
</cp:coreProperties>
</file>