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34"/>
  </p:notesMasterIdLst>
  <p:handoutMasterIdLst>
    <p:handoutMasterId r:id="rId35"/>
  </p:handoutMasterIdLst>
  <p:sldIdLst>
    <p:sldId id="382" r:id="rId2"/>
    <p:sldId id="536" r:id="rId3"/>
    <p:sldId id="537" r:id="rId4"/>
    <p:sldId id="553" r:id="rId5"/>
    <p:sldId id="556" r:id="rId6"/>
    <p:sldId id="554" r:id="rId7"/>
    <p:sldId id="555" r:id="rId8"/>
    <p:sldId id="565" r:id="rId9"/>
    <p:sldId id="569" r:id="rId10"/>
    <p:sldId id="566" r:id="rId11"/>
    <p:sldId id="539" r:id="rId12"/>
    <p:sldId id="552" r:id="rId13"/>
    <p:sldId id="557" r:id="rId14"/>
    <p:sldId id="561" r:id="rId15"/>
    <p:sldId id="558" r:id="rId16"/>
    <p:sldId id="523" r:id="rId17"/>
    <p:sldId id="559" r:id="rId18"/>
    <p:sldId id="526" r:id="rId19"/>
    <p:sldId id="563" r:id="rId20"/>
    <p:sldId id="568" r:id="rId21"/>
    <p:sldId id="564" r:id="rId22"/>
    <p:sldId id="532" r:id="rId23"/>
    <p:sldId id="538" r:id="rId24"/>
    <p:sldId id="572" r:id="rId25"/>
    <p:sldId id="567" r:id="rId26"/>
    <p:sldId id="570" r:id="rId27"/>
    <p:sldId id="571" r:id="rId28"/>
    <p:sldId id="573" r:id="rId29"/>
    <p:sldId id="518" r:id="rId30"/>
    <p:sldId id="531" r:id="rId31"/>
    <p:sldId id="535" r:id="rId32"/>
    <p:sldId id="457" r:id="rId33"/>
  </p:sldIdLst>
  <p:sldSz cx="9144000" cy="6858000" type="screen4x3"/>
  <p:notesSz cx="6759575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EC"/>
    <a:srgbClr val="BB173E"/>
    <a:srgbClr val="FEF9EC"/>
    <a:srgbClr val="FFCCCC"/>
    <a:srgbClr val="F5E2FE"/>
    <a:srgbClr val="6D2D38"/>
    <a:srgbClr val="FFDDDD"/>
    <a:srgbClr val="FBD7AF"/>
    <a:srgbClr val="072ABD"/>
    <a:srgbClr val="2E0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6263" autoAdjust="0"/>
  </p:normalViewPr>
  <p:slideViewPr>
    <p:cSldViewPr>
      <p:cViewPr>
        <p:scale>
          <a:sx n="78" d="100"/>
          <a:sy n="78" d="100"/>
        </p:scale>
        <p:origin x="-123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375775"/>
            <a:ext cx="2928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fld id="{A7112F94-95E4-43CD-B2A0-4064FE23B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8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86300"/>
            <a:ext cx="4953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75775"/>
            <a:ext cx="2928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2" rIns="95003" bIns="4750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20000"/>
              </a:spcBef>
              <a:buFontTx/>
              <a:buChar char="•"/>
              <a:defRPr kumimoji="1" sz="1300">
                <a:latin typeface="Tahoma" pitchFamily="34" charset="0"/>
              </a:defRPr>
            </a:lvl1pPr>
          </a:lstStyle>
          <a:p>
            <a:pPr>
              <a:defRPr/>
            </a:pPr>
            <a:fld id="{B5F46517-D19C-4A21-9F47-891245EAC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5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46517-D19C-4A21-9F47-891245EAC7A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2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CAF84-51F6-4D52-B709-9CA5C8A1F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F83C8-C9D4-4884-81AC-8515F14A7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F7DB6-3D5F-453A-9FB6-8A095EAE7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87723-B8D8-453C-99B2-028C33A99E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4DD44-3CA5-40D7-AA4C-2814DB449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9575F-F323-49B3-8687-04E9A8803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5AA24-E2D6-46ED-9ECF-91FF277E5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A60CA-4398-48F8-ADED-37788F0EC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07CA5-E946-41F7-92C2-88668039F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D2353-19D2-4A70-81EF-6CA72DB09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5F35ED-4B29-4CEB-A3F2-BB914A0506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lawfirmsofiya.kiev.u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042988" y="333375"/>
            <a:ext cx="7597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uk-UA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356940" y="260648"/>
            <a:ext cx="8462962" cy="163339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endParaRPr lang="uk-UA" sz="2000" dirty="0">
              <a:solidFill>
                <a:schemeClr val="tx2"/>
              </a:solidFill>
            </a:endParaRPr>
          </a:p>
          <a:p>
            <a:pPr algn="ctr" eaLnBrk="0" hangingPunct="0"/>
            <a:endParaRPr lang="uk-UA" sz="2000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ru-RU" sz="2000" i="1" dirty="0" smtClean="0">
                <a:solidFill>
                  <a:schemeClr val="tx2"/>
                </a:solidFill>
              </a:rPr>
              <a:t>  </a:t>
            </a:r>
            <a:endParaRPr lang="uk-UA" sz="2000" i="1" dirty="0">
              <a:solidFill>
                <a:schemeClr val="tx2"/>
              </a:solidFill>
            </a:endParaRPr>
          </a:p>
          <a:p>
            <a:pPr algn="ctr" eaLnBrk="0" hangingPunct="0"/>
            <a:endParaRPr lang="uk-UA" sz="2000" i="1" dirty="0">
              <a:solidFill>
                <a:schemeClr val="tx2"/>
              </a:solidFill>
            </a:endParaRPr>
          </a:p>
          <a:p>
            <a:pPr algn="ctr" eaLnBrk="0" hangingPunct="0"/>
            <a:endParaRPr lang="uk-UA" sz="2000" i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464" y="5334307"/>
            <a:ext cx="798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solidFill>
                  <a:srgbClr val="BB173E"/>
                </a:solidFill>
                <a:latin typeface="Calibri" panose="020F0502020204030204" pitchFamily="34" charset="0"/>
              </a:rPr>
              <a:t>Олександр Поліводський</a:t>
            </a:r>
          </a:p>
          <a:p>
            <a:pPr algn="ctr"/>
            <a:r>
              <a:rPr lang="uk-UA" sz="2400" i="1" dirty="0">
                <a:solidFill>
                  <a:srgbClr val="BB173E"/>
                </a:solidFill>
                <a:latin typeface="Calibri" panose="020F0502020204030204" pitchFamily="34" charset="0"/>
              </a:rPr>
              <a:t>партнер, </a:t>
            </a:r>
            <a:r>
              <a:rPr lang="en-US" sz="2400" i="1" dirty="0">
                <a:solidFill>
                  <a:srgbClr val="BB173E"/>
                </a:solidFill>
                <a:latin typeface="Calibri" panose="020F0502020204030204" pitchFamily="34" charset="0"/>
              </a:rPr>
              <a:t>Sofiya Law Firm</a:t>
            </a:r>
            <a:r>
              <a:rPr lang="uk-UA" sz="2400" i="1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2259" y="2132856"/>
            <a:ext cx="421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BB173E"/>
                </a:solidFill>
                <a:latin typeface="Calibri" panose="020F0502020204030204" pitchFamily="34" charset="0"/>
              </a:rPr>
              <a:t>ПРАКТИКА ЄСПЛ У ЗЕМЕЛЬНИХ СПОРАХ. ДОСВІД ДЛЯ </a:t>
            </a: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https://image.zn.ua/media/images/645x426/Jan2018/195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0" y="1919817"/>
            <a:ext cx="4485319" cy="29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4248" y="333375"/>
            <a:ext cx="5215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solidFill>
                  <a:srgbClr val="BB173E"/>
                </a:solidFill>
                <a:latin typeface="Calibri" panose="020F0502020204030204" pitchFamily="34" charset="0"/>
              </a:rPr>
              <a:t>Тренінг для тренерів </a:t>
            </a:r>
          </a:p>
          <a:p>
            <a:pPr algn="ctr"/>
            <a:r>
              <a:rPr lang="uk-UA" i="1" dirty="0">
                <a:solidFill>
                  <a:srgbClr val="BB173E"/>
                </a:solidFill>
                <a:latin typeface="Calibri" panose="020F0502020204030204" pitchFamily="34" charset="0"/>
              </a:rPr>
              <a:t>«ЗЕМЕЛЬНА ПРОСВІТА» </a:t>
            </a:r>
          </a:p>
          <a:p>
            <a:pPr algn="ctr"/>
            <a:r>
              <a:rPr lang="uk-UA" i="1" dirty="0" err="1">
                <a:solidFill>
                  <a:srgbClr val="BB173E"/>
                </a:solidFill>
                <a:latin typeface="Calibri" panose="020F0502020204030204" pitchFamily="34" charset="0"/>
              </a:rPr>
              <a:t>м.Київ</a:t>
            </a:r>
            <a:r>
              <a:rPr lang="uk-UA" i="1" dirty="0">
                <a:solidFill>
                  <a:srgbClr val="BB173E"/>
                </a:solidFill>
                <a:latin typeface="Calibri" panose="020F0502020204030204" pitchFamily="34" charset="0"/>
              </a:rPr>
              <a:t>, 27-29 серпня 2018 р.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" y="397680"/>
            <a:ext cx="2080782" cy="84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  <a:t>Порядок застосування </a:t>
            </a:r>
            <a:r>
              <a:rPr lang="uk-UA" sz="40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/>
            </a:r>
            <a:br>
              <a:rPr lang="uk-UA" sz="4000" b="1" dirty="0" smtClean="0">
                <a:solidFill>
                  <a:srgbClr val="BB173E"/>
                </a:solidFill>
                <a:latin typeface="Calibri" panose="020F0502020204030204" pitchFamily="34" charset="0"/>
              </a:rPr>
            </a:br>
            <a:r>
              <a:rPr lang="uk-UA" sz="40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практики </a:t>
            </a:r>
            <a: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  <a:t>ЄСПЛ:</a:t>
            </a:r>
            <a:endParaRPr lang="ru-RU" sz="40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500" dirty="0">
                <a:solidFill>
                  <a:srgbClr val="BB173E"/>
                </a:solidFill>
                <a:latin typeface="Calibri" panose="020F0502020204030204" pitchFamily="34" charset="0"/>
              </a:rPr>
              <a:t>Стаття 17 Закону України «Про порядок застосування…»: </a:t>
            </a:r>
          </a:p>
          <a:p>
            <a:pPr marL="357188" indent="0">
              <a:buNone/>
            </a:pPr>
            <a:r>
              <a:rPr lang="uk-UA" sz="2500" i="1" dirty="0">
                <a:solidFill>
                  <a:srgbClr val="BB173E"/>
                </a:solidFill>
                <a:latin typeface="Calibri" panose="020F0502020204030204" pitchFamily="34" charset="0"/>
              </a:rPr>
              <a:t>«1. Суди застосовують при розгляді справ Конвенцію та практику Суду та джерело права.»</a:t>
            </a:r>
          </a:p>
          <a:p>
            <a:r>
              <a:rPr lang="uk-UA" sz="2500" dirty="0">
                <a:solidFill>
                  <a:srgbClr val="BB173E"/>
                </a:solidFill>
                <a:latin typeface="Calibri" panose="020F0502020204030204" pitchFamily="34" charset="0"/>
              </a:rPr>
              <a:t>Стаття 18 Закону України «Про порядок застосування…»: </a:t>
            </a:r>
          </a:p>
          <a:p>
            <a:pPr lvl="1"/>
            <a:r>
              <a:rPr lang="uk-UA" sz="2500" i="1" dirty="0">
                <a:solidFill>
                  <a:srgbClr val="BB173E"/>
                </a:solidFill>
                <a:latin typeface="Calibri" panose="020F0502020204030204" pitchFamily="34" charset="0"/>
              </a:rPr>
              <a:t>Слід застосовувати переклад; </a:t>
            </a:r>
          </a:p>
          <a:p>
            <a:pPr lvl="1"/>
            <a:r>
              <a:rPr lang="uk-UA" sz="2500" i="1" dirty="0">
                <a:solidFill>
                  <a:srgbClr val="BB173E"/>
                </a:solidFill>
                <a:latin typeface="Calibri" panose="020F0502020204030204" pitchFamily="34" charset="0"/>
              </a:rPr>
              <a:t>Якщо переклад відсутній, то суд користується оригінальним текстом; </a:t>
            </a:r>
          </a:p>
          <a:p>
            <a:pPr lvl="1"/>
            <a:r>
              <a:rPr lang="uk-UA" sz="2500" i="1" dirty="0">
                <a:solidFill>
                  <a:srgbClr val="BB173E"/>
                </a:solidFill>
                <a:latin typeface="Calibri" panose="020F0502020204030204" pitchFamily="34" charset="0"/>
              </a:rPr>
              <a:t>При розбіжності перекладу – «відповідна практика Суду».  </a:t>
            </a:r>
            <a:endParaRPr lang="ru-RU" sz="2500" i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НОРМИ МІЖНАРОДНОГО ПРАВА: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2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Загальна Декларація Прав Людини, прийнята Генеральною </a:t>
            </a:r>
            <a:r>
              <a:rPr lang="uk-UA" sz="3200" kern="1200" dirty="0" err="1" smtClean="0">
                <a:solidFill>
                  <a:srgbClr val="BB173E"/>
                </a:solidFill>
                <a:latin typeface="Calibri" panose="020F0502020204030204" pitchFamily="34" charset="0"/>
              </a:rPr>
              <a:t>Асамбл</a:t>
            </a:r>
            <a:r>
              <a:rPr lang="uk-UA" sz="32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еєю ООН 10 грудня 1948 року; </a:t>
            </a: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200" kern="1200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Конвенція про захист прав людини і основоположних свобод, 04.11.1950 </a:t>
            </a:r>
            <a:r>
              <a:rPr lang="ru-RU" sz="3200" kern="1200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р.;</a:t>
            </a: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200" kern="1200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Протоколи № 4, № 7;</a:t>
            </a: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200" kern="1200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Протокол № 16 від 01 серпня 2018 р. (право звернення ВС за консультативними висновками). </a:t>
            </a: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endParaRPr lang="uk-UA" sz="2400" kern="1200" dirty="0" smtClean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endParaRPr lang="ru-RU" sz="2400" kern="1200" dirty="0" smtClean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endParaRPr lang="ru-RU" sz="2400" kern="1200" dirty="0" smtClean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ПРАВОВІ КОНЦЕПЦІЇ ТА ДОКТРИНИ ЄСПЛ: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Правова визначеність; 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Легітимна мета;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Належне урядування; 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Свобода розсуду законодавця; 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Законне сподівання (легітимне очікування); </a:t>
            </a: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Справедливий баланс між інтересами особи та суспільства (пропорційність); 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</a:t>
            </a: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а межами повноважень (</a:t>
            </a:r>
            <a:r>
              <a:rPr lang="en-US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ultra vires); </a:t>
            </a: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Реалізація принципу рівності сторін; </a:t>
            </a:r>
            <a:endParaRPr lang="uk-UA" sz="3000" kern="12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Підстави для вирішення</a:t>
            </a:r>
            <a:r>
              <a:rPr lang="ru-RU" sz="3000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(</a:t>
            </a:r>
            <a:r>
              <a:rPr lang="en-US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ratio </a:t>
            </a:r>
            <a:r>
              <a:rPr lang="en-US" sz="3000" dirty="0" err="1" smtClean="0">
                <a:solidFill>
                  <a:srgbClr val="BB173E"/>
                </a:solidFill>
                <a:latin typeface="Calibri" panose="020F0502020204030204" pitchFamily="34" charset="0"/>
              </a:rPr>
              <a:t>decidendi</a:t>
            </a:r>
            <a:r>
              <a:rPr lang="en-US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); </a:t>
            </a:r>
            <a:endParaRPr lang="uk-UA" sz="30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 algn="just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Поняття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майна: включається також дозволи та права, які виникають.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88224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uk-UA" sz="1200" dirty="0" smtClean="0">
                <a:latin typeface="+mn-lt"/>
              </a:rPr>
              <a:t>28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04422"/>
              </p:ext>
            </p:extLst>
          </p:nvPr>
        </p:nvGraphicFramePr>
        <p:xfrm>
          <a:off x="179512" y="98990"/>
          <a:ext cx="8784975" cy="64994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199"/>
              </a:tblGrid>
              <a:tr h="61112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Концепція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n-lt"/>
                        </a:rPr>
                        <a:t>Короткий опис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Рішення</a:t>
                      </a:r>
                      <a:r>
                        <a:rPr lang="uk-UA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ЄСПЛ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8138">
                <a:tc rowSpan="3">
                  <a:txBody>
                    <a:bodyPr/>
                    <a:lstStyle/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«Правова</a:t>
                      </a:r>
                      <a:r>
                        <a:rPr lang="uk-UA" sz="1800" b="1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визначеність</a:t>
                      </a:r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</a:t>
                      </a:r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</a:t>
                      </a:r>
                      <a:r>
                        <a:rPr lang="ru-RU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сумісним із цим принципом надане генеральному прокурору необмежене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будь-яким строком, право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звертатися до Верховного Суду з вимогою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 скасування судового рішення, що є остаточним і набрало законної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сили, у справі.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ЄСПЛ констатував, що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«… в цій справі на підставі звернення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Генерального прокурора Верховний Суд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звів нанівець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результати всього судового процесу, що закінчився винесенням остаточного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судового рішення, яке в силу принципу </a:t>
                      </a:r>
                      <a:r>
                        <a:rPr lang="uk-UA" sz="1450" i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judicata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не підлягало перегляду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і до того ж було виконано, що призвело до порушення права на</a:t>
                      </a:r>
                      <a:r>
                        <a:rPr lang="uk-UA" sz="145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справедливий судовий розгляд</a:t>
                      </a:r>
                      <a:r>
                        <a:rPr lang="ru-RU" sz="145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».</a:t>
                      </a:r>
                      <a:endParaRPr lang="uk-UA" sz="145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Брумареску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проти Румунії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28.10.1999</a:t>
                      </a:r>
                      <a:endParaRPr lang="uk-UA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68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Поняття «встановлене законом» та «відповідно до закону» у ст.ст.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8-11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Конвенції з прав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і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основоположних свобод людини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вимагають не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тільки того, щоб оскаржувані заходи мали певну підставу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у внутрішньому праві, але і якість такого права, яке має бути належним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чином доступним та передбачуваним за своєю дією та сформульованим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 належною чіткістю, що дає можливість особам, у разі потреби, з належною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правовою допомогою регулювати свою поведінку.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Бессарабська Митрополія та інші проти Молдови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13.12.2001</a:t>
                      </a:r>
                    </a:p>
                    <a:p>
                      <a:pPr algn="ctr"/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925">
                <a:tc vMerge="1">
                  <a:txBody>
                    <a:bodyPr/>
                    <a:lstStyle/>
                    <a:p>
                      <a:pPr algn="ctr"/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Виконання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рішення є складовою частиною судового розгляду.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Невиконання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рішення є втручанням у право на мирне володіння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майном, гарантоване ст. 1 Протоколу № 1 до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Конвенції.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Горнсбі</a:t>
                      </a:r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проти Греції»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19.03.1997</a:t>
                      </a:r>
                      <a:r>
                        <a:rPr lang="uk-UA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uk-UA" sz="16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6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ПРАВОВА ВИЗНАЧЕНІСТЬ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Це сукупність </a:t>
            </a: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вимог до організації та функціонування правової системи з метою забезпечення стабільного правового становища особи шляхом вдосконалення процесів правотворчості та правозастосування.</a:t>
            </a:r>
          </a:p>
          <a:p>
            <a:r>
              <a:rPr lang="uk-UA" sz="3000" u="sng" dirty="0">
                <a:solidFill>
                  <a:srgbClr val="BB173E"/>
                </a:solidFill>
                <a:latin typeface="Calibri" panose="020F0502020204030204" pitchFamily="34" charset="0"/>
              </a:rPr>
              <a:t>Правова визначеність стосується: </a:t>
            </a:r>
          </a:p>
          <a:p>
            <a:pPr lvl="1"/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законодавства; </a:t>
            </a:r>
          </a:p>
          <a:p>
            <a:pPr lvl="1"/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повноважень державних органів; </a:t>
            </a:r>
          </a:p>
          <a:p>
            <a:pPr lvl="1"/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Судових рішень. </a:t>
            </a:r>
          </a:p>
          <a:p>
            <a:pPr lvl="1"/>
            <a:endParaRPr lang="uk-UA" u="sng" dirty="0" smtClean="0">
              <a:latin typeface="Calibri" panose="020F0502020204030204" pitchFamily="34" charset="0"/>
            </a:endParaRPr>
          </a:p>
          <a:p>
            <a:endParaRPr lang="uk-UA" u="sng" dirty="0" smtClean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07570"/>
              </p:ext>
            </p:extLst>
          </p:nvPr>
        </p:nvGraphicFramePr>
        <p:xfrm>
          <a:off x="179512" y="116632"/>
          <a:ext cx="8784975" cy="62556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199"/>
              </a:tblGrid>
              <a:tr h="59985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Концепція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n-lt"/>
                        </a:rPr>
                        <a:t>Короткий опис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Рішення</a:t>
                      </a:r>
                      <a:r>
                        <a:rPr lang="uk-UA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ЄСПЛ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2393">
                <a:tc rowSpan="3">
                  <a:txBody>
                    <a:bodyPr/>
                    <a:lstStyle/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«Законне сподівання» («виправдане очікування», «законне очікування»)</a:t>
                      </a:r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Органи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державної влади повинні забезпечити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заявникові виділення в натурі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ділянки з фонду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державних земель с/г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призначення та видати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заявнику документ про право довгострокового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користування. Відповідно, з моменту ухвалення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рішення від 04.04.2000 р. заявник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мав встановлене «законне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сподівання»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отримати таке майно, оскільки рішення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було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остаточним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та було відкрите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виконавче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провадження.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«Остапенко проти України» </a:t>
                      </a:r>
                    </a:p>
                    <a:p>
                      <a:pPr algn="ctr"/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14.06.2007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415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«Законними очікуваннями»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є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очікування на законних підставах продовження терміну дії договору оренди, і це очікування є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складовою частиною права власності заявника, наданого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йому за договором оренди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». ЄСПЛ дійшов висновку про те, що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«заявник мав право,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принаймні, очікувати на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законних підставах, що він зможе продовжити термін дії договору, і таке очікування можна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вважати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складовою частиною його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права власності, наданого йому за договором оренди. Дії місцевої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влади ЄСПЛ розцінив як порушення права заявника на законне очікування виконання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певних умов і, таким</a:t>
                      </a:r>
                      <a:r>
                        <a:rPr lang="uk-UA" sz="1400" i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i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чином, вони утворювали акт втручання у реалізацію його права власності».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Стретч</a:t>
                      </a:r>
                      <a:r>
                        <a:rPr lang="uk-UA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проти Сполученого Королівства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.06.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2003</a:t>
                      </a:r>
                    </a:p>
                    <a:p>
                      <a:pPr algn="ctr"/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0560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Власністю у розумінні ст. 1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Протоколу № 1 є законні сподівання на отримання на підставі закону майна для забезпечення своєї діяльності.</a:t>
                      </a:r>
                      <a:r>
                        <a:rPr lang="ru-RU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«Законні сподівання» вчиняти певні дії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відповідно до виданого державними органами дозволу (наприклад,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правомірні сподівання бути здатним здійснювати запланований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розвиток території, з огляду на чинний на той час дозвіл на</a:t>
                      </a:r>
                      <a:r>
                        <a:rPr lang="uk-UA" sz="14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промислове освоєння землі).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Пайн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Велі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Девелопментс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ЛТД та інші проти Ірландії» </a:t>
                      </a:r>
                    </a:p>
                    <a:p>
                      <a:pPr algn="ctr"/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29.11.1991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uk-UA" sz="1200" dirty="0" smtClean="0">
                <a:latin typeface="+mn-lt"/>
              </a:rPr>
              <a:t>24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05598"/>
              </p:ext>
            </p:extLst>
          </p:nvPr>
        </p:nvGraphicFramePr>
        <p:xfrm>
          <a:off x="179512" y="188640"/>
          <a:ext cx="8784975" cy="59976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4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9878"/>
              </a:tblGrid>
              <a:tr h="406474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Концепція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n-lt"/>
                        </a:rPr>
                        <a:t>Короткий опис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Рішення</a:t>
                      </a:r>
                      <a:r>
                        <a:rPr lang="uk-UA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ЄСПЛ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9830">
                <a:tc rowSpan="2">
                  <a:txBody>
                    <a:bodyPr/>
                    <a:lstStyle/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«Справедливий баланс між приватним та публічним</a:t>
                      </a:r>
                      <a:r>
                        <a:rPr lang="uk-UA" sz="1800" b="1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інтересом</a:t>
                      </a:r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</a:t>
                      </a:r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ЄСПЛ визнав порушення ст. 1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Протоколу № 1 до Конвенції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, оскільки фактично постійні затримки відшкодування і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компенсації у поєднанні із відсутністю ефективних засобів запобігання або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припинення такої адміністративної практики, так само як і стан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невизначеності щодо часу повернення коштів заявника, порушив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«справедливий баланс» між вимогами публічного інтересу та захистом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права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на мирне володіння майном.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«Інтерсплав проти</a:t>
                      </a:r>
                      <a:r>
                        <a:rPr lang="uk-UA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України» 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</a:t>
                      </a:r>
                      <a:r>
                        <a:rPr lang="uk-UA" sz="14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09.01.2007</a:t>
                      </a:r>
                    </a:p>
                    <a:p>
                      <a:pPr algn="ctr"/>
                      <a:endParaRPr lang="en-US" sz="1400" b="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135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Заявники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скаржились на те, що постанова муніципалітету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м. Стокгольм, яка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дозволяла місцевій владі відчужувати за своїм бажанням практично без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обмежень будь-яку власність, порушувала їхнє право власності за ст. 1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Протоколу № 1. Суд ухвалив, що хоч подібне відчуження теоретично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залишало за власниками право користуватися та розпоряджатися своєю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власністю, однак практично їхні можливості робити це бул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обмежені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настільки, що застосування шведського закону справді порушувало їхнє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право на вільне володіння своїм майном.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Суд вважає,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що </a:t>
                      </a:r>
                      <a:r>
                        <a:rPr lang="uk-UA" sz="16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що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Конвенція у цілому вимагає збереження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балансу між інтересами суспільства і основними правами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людини.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ru-RU" sz="1800" b="1" i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Спорронґ</a:t>
                      </a:r>
                      <a:r>
                        <a:rPr lang="ru-RU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і Льоннрот </a:t>
                      </a:r>
                      <a:r>
                        <a:rPr lang="ru-RU" sz="1800" b="1" i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проти</a:t>
                      </a:r>
                      <a:r>
                        <a:rPr lang="ru-RU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Швеції</a:t>
                      </a:r>
                      <a:r>
                        <a:rPr lang="ru-RU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</a:t>
                      </a:r>
                      <a:r>
                        <a:rPr lang="en-US" sz="180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uk-UA" sz="180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</a:t>
                      </a: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uk-UA" sz="140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.09.</a:t>
                      </a: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1982</a:t>
                      </a:r>
                      <a:endParaRPr lang="ru-RU" sz="14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88224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uk-UA" sz="1200" dirty="0" smtClean="0">
                <a:latin typeface="+mn-lt"/>
              </a:rPr>
              <a:t>28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47094"/>
              </p:ext>
            </p:extLst>
          </p:nvPr>
        </p:nvGraphicFramePr>
        <p:xfrm>
          <a:off x="179512" y="98990"/>
          <a:ext cx="8784975" cy="64869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199"/>
              </a:tblGrid>
              <a:tr h="61112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Концепція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n-lt"/>
                        </a:rPr>
                        <a:t>Короткий опис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Рішення</a:t>
                      </a:r>
                      <a:r>
                        <a:rPr lang="uk-UA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ЄСПЛ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0689">
                <a:tc rowSpan="3">
                  <a:txBody>
                    <a:bodyPr/>
                    <a:lstStyle/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«Справедливий баланс між приватним та публічним</a:t>
                      </a:r>
                      <a:r>
                        <a:rPr lang="uk-UA" sz="1800" b="1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інтересом</a:t>
                      </a:r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 -2 </a:t>
                      </a:r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Порушення ст. 8 Конвенції,</a:t>
                      </a:r>
                      <a:r>
                        <a:rPr lang="uk-UA" sz="145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«право на повагу до приватного і сімейного життя» </a:t>
                      </a:r>
                      <a:endParaRPr lang="uk-UA" sz="145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Гримковська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проти України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 </a:t>
                      </a:r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</a:t>
                      </a:r>
                      <a:r>
                        <a:rPr lang="ru-RU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21.07.2011 р. </a:t>
                      </a:r>
                      <a:endParaRPr lang="uk-UA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68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latin typeface="Calibri" panose="020F0502020204030204" pitchFamily="34" charset="0"/>
                        </a:rPr>
                        <a:t>Заявник (АТ «Торговий дім Україна-Тюмень») скаржився</a:t>
                      </a:r>
                      <a:r>
                        <a:rPr lang="uk-UA" sz="1600" baseline="0" noProof="0" dirty="0" smtClean="0">
                          <a:latin typeface="Calibri" panose="020F0502020204030204" pitchFamily="34" charset="0"/>
                        </a:rPr>
                        <a:t> за п. 1 ст. 6 Конвенції та ст. 1 Протоколу № 1 до Конвенції </a:t>
                      </a:r>
                      <a:r>
                        <a:rPr lang="uk-UA" sz="1600" noProof="0" dirty="0" smtClean="0">
                          <a:latin typeface="Calibri" panose="020F0502020204030204" pitchFamily="34" charset="0"/>
                        </a:rPr>
                        <a:t>у зв'язку зі скасуванням у порядку нагляду остаточного та такого, що підлягало виконанню</a:t>
                      </a:r>
                      <a:r>
                        <a:rPr lang="uk-UA" sz="1600" baseline="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latin typeface="Calibri" panose="020F0502020204030204" pitchFamily="34" charset="0"/>
                        </a:rPr>
                        <a:t>рішення, внаслідок чого зі статутного фонду підприємства-заявника було вилучено двоповерховий будинок. </a:t>
                      </a:r>
                      <a:r>
                        <a:rPr lang="ru-RU" sz="1600" dirty="0" smtClean="0"/>
                        <a:t>Суд </a:t>
                      </a:r>
                      <a:r>
                        <a:rPr lang="ru-RU" sz="1600" dirty="0" err="1" smtClean="0"/>
                        <a:t>визнав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що</a:t>
                      </a:r>
                      <a:r>
                        <a:rPr lang="ru-RU" sz="1600" dirty="0" smtClean="0"/>
                        <a:t> держава </a:t>
                      </a:r>
                      <a:r>
                        <a:rPr lang="ru-RU" sz="1600" dirty="0" err="1" smtClean="0"/>
                        <a:t>користується</a:t>
                      </a:r>
                      <a:r>
                        <a:rPr lang="ru-RU" sz="1600" dirty="0" smtClean="0"/>
                        <a:t> широкою свободою </a:t>
                      </a:r>
                      <a:r>
                        <a:rPr lang="ru-RU" sz="1600" dirty="0" err="1" smtClean="0"/>
                        <a:t>розсуду</a:t>
                      </a:r>
                      <a:r>
                        <a:rPr lang="ru-RU" sz="1600" dirty="0" smtClean="0"/>
                        <a:t> як </a:t>
                      </a:r>
                      <a:r>
                        <a:rPr lang="ru-RU" sz="1600" dirty="0" err="1" smtClean="0"/>
                        <a:t>щодо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вибору</a:t>
                      </a:r>
                      <a:r>
                        <a:rPr lang="ru-RU" sz="1600" dirty="0" smtClean="0"/>
                        <a:t> способу </a:t>
                      </a:r>
                      <a:r>
                        <a:rPr lang="ru-RU" sz="1600" dirty="0" err="1" smtClean="0"/>
                        <a:t>вжиття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заходів</a:t>
                      </a:r>
                      <a:r>
                        <a:rPr lang="ru-RU" sz="1600" dirty="0" smtClean="0"/>
                        <a:t>, так і </a:t>
                      </a:r>
                      <a:r>
                        <a:rPr lang="ru-RU" sz="1600" dirty="0" err="1" smtClean="0"/>
                        <a:t>щодо</a:t>
                      </a:r>
                      <a:r>
                        <a:rPr lang="ru-RU" sz="1600" dirty="0" smtClean="0"/>
                        <a:t> 37 </a:t>
                      </a:r>
                      <a:r>
                        <a:rPr lang="ru-RU" sz="1600" dirty="0" err="1" smtClean="0"/>
                        <a:t>встановлення</a:t>
                      </a:r>
                      <a:r>
                        <a:rPr lang="ru-RU" sz="1600" dirty="0" smtClean="0"/>
                        <a:t> того, </a:t>
                      </a:r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виправдані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наслідки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вжиття</a:t>
                      </a:r>
                      <a:r>
                        <a:rPr lang="ru-RU" sz="1600" dirty="0" smtClean="0"/>
                        <a:t> таких </a:t>
                      </a:r>
                      <a:r>
                        <a:rPr lang="ru-RU" sz="1600" dirty="0" err="1" smtClean="0"/>
                        <a:t>заходів</a:t>
                      </a:r>
                      <a:r>
                        <a:rPr lang="ru-RU" sz="1600" dirty="0" smtClean="0"/>
                        <a:t> з </a:t>
                      </a:r>
                      <a:r>
                        <a:rPr lang="ru-RU" sz="1600" dirty="0" err="1" smtClean="0"/>
                        <a:t>огляду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загальний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інтерес</a:t>
                      </a:r>
                      <a:r>
                        <a:rPr lang="ru-RU" sz="1600" dirty="0" smtClean="0"/>
                        <a:t> для </a:t>
                      </a:r>
                      <a:r>
                        <a:rPr lang="ru-RU" sz="1600" dirty="0" err="1" smtClean="0"/>
                        <a:t>досягнення</a:t>
                      </a:r>
                      <a:r>
                        <a:rPr lang="ru-RU" sz="1600" dirty="0" smtClean="0"/>
                        <a:t> мети закону, про </a:t>
                      </a:r>
                      <a:r>
                        <a:rPr lang="ru-RU" sz="1600" dirty="0" err="1" smtClean="0"/>
                        <a:t>який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йдеться</a:t>
                      </a:r>
                      <a:r>
                        <a:rPr lang="ru-RU" sz="1600" dirty="0" smtClean="0"/>
                        <a:t> (див. </a:t>
                      </a:r>
                      <a:r>
                        <a:rPr lang="ru-RU" sz="1600" dirty="0" err="1" smtClean="0"/>
                        <a:t>рішення</a:t>
                      </a:r>
                      <a:r>
                        <a:rPr lang="ru-RU" sz="1600" dirty="0" smtClean="0"/>
                        <a:t> у </a:t>
                      </a:r>
                      <a:r>
                        <a:rPr lang="ru-RU" sz="1600" dirty="0" err="1" smtClean="0"/>
                        <a:t>справі</a:t>
                      </a:r>
                      <a:r>
                        <a:rPr lang="ru-RU" sz="1600" dirty="0" smtClean="0"/>
                        <a:t> «</a:t>
                      </a:r>
                      <a:r>
                        <a:rPr lang="ru-RU" sz="1600" dirty="0" err="1" smtClean="0"/>
                        <a:t>Звольски</a:t>
                      </a:r>
                      <a:r>
                        <a:rPr lang="ru-RU" sz="1600" dirty="0" smtClean="0"/>
                        <a:t> та </a:t>
                      </a:r>
                      <a:r>
                        <a:rPr lang="ru-RU" sz="1600" dirty="0" err="1" smtClean="0"/>
                        <a:t>Звольська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Республіки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Чехія</a:t>
                      </a:r>
                      <a:r>
                        <a:rPr lang="ru-RU" sz="1600" dirty="0" smtClean="0"/>
                        <a:t>» (</a:t>
                      </a:r>
                      <a:r>
                        <a:rPr lang="en-US" sz="1600" dirty="0" err="1" smtClean="0"/>
                        <a:t>Zvolsky</a:t>
                      </a:r>
                      <a:r>
                        <a:rPr lang="en-US" sz="1600" dirty="0" smtClean="0"/>
                        <a:t> and </a:t>
                      </a:r>
                      <a:r>
                        <a:rPr lang="en-US" sz="1600" dirty="0" err="1" smtClean="0"/>
                        <a:t>Zvolska</a:t>
                      </a:r>
                      <a:r>
                        <a:rPr lang="en-US" sz="1600" dirty="0" smtClean="0"/>
                        <a:t> v. the Czech Republic), № 46129/99, § 69, ECHR 2002-IX).</a:t>
                      </a:r>
                      <a:endParaRPr lang="uk-UA" sz="1450" noProof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8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-Тюмень </a:t>
                      </a:r>
                      <a:r>
                        <a:rPr lang="uk-UA" sz="18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проти України</a:t>
                      </a:r>
                      <a:r>
                        <a:rPr lang="ru-RU" sz="18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r>
                        <a:rPr lang="uk-UA" sz="18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від 22.11.2007</a:t>
                      </a:r>
                    </a:p>
                    <a:p>
                      <a:pPr algn="ctr"/>
                      <a:endParaRPr lang="uk-UA" sz="1800" b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925">
                <a:tc vMerge="1">
                  <a:txBody>
                    <a:bodyPr/>
                    <a:lstStyle/>
                    <a:p>
                      <a:pPr algn="ctr"/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Суд не </a:t>
                      </a:r>
                      <a:r>
                        <a:rPr lang="ru-RU" sz="1600" dirty="0" err="1" smtClean="0"/>
                        <a:t>бачить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жодних</a:t>
                      </a:r>
                      <a:r>
                        <a:rPr lang="ru-RU" sz="1600" dirty="0" smtClean="0"/>
                        <a:t> причин, </a:t>
                      </a:r>
                      <a:r>
                        <a:rPr lang="ru-RU" sz="1600" dirty="0" err="1" smtClean="0"/>
                        <a:t>чому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органи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влади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вжили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заходів</a:t>
                      </a:r>
                      <a:r>
                        <a:rPr lang="ru-RU" sz="1600" dirty="0" smtClean="0"/>
                        <a:t> для </a:t>
                      </a:r>
                      <a:r>
                        <a:rPr lang="ru-RU" sz="1600" dirty="0" err="1" smtClean="0"/>
                        <a:t>визначення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розміру</a:t>
                      </a:r>
                      <a:r>
                        <a:rPr lang="ru-RU" sz="1600" dirty="0" smtClean="0"/>
                        <a:t> надбавки до </a:t>
                      </a:r>
                      <a:r>
                        <a:rPr lang="ru-RU" sz="1600" dirty="0" err="1" smtClean="0"/>
                        <a:t>пенсії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заявників</a:t>
                      </a:r>
                      <a:r>
                        <a:rPr lang="ru-RU" sz="1600" dirty="0" smtClean="0"/>
                        <a:t> і </a:t>
                      </a:r>
                      <a:r>
                        <a:rPr lang="ru-RU" sz="1600" dirty="0" err="1" smtClean="0"/>
                        <a:t>вважає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це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втручання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невиправданим</a:t>
                      </a:r>
                      <a:r>
                        <a:rPr lang="ru-RU" sz="1600" dirty="0" smtClean="0"/>
                        <a:t>.</a:t>
                      </a:r>
                      <a:endParaRPr lang="uk-UA" sz="1450" noProof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«Суханов та </a:t>
                      </a:r>
                      <a:r>
                        <a:rPr lang="ru-RU" sz="1600" b="1" dirty="0" err="1" smtClean="0"/>
                        <a:t>Ільченко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проти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України</a:t>
                      </a:r>
                      <a:r>
                        <a:rPr lang="ru-RU" sz="1600" b="1" dirty="0" smtClean="0"/>
                        <a:t>»</a:t>
                      </a:r>
                      <a:r>
                        <a:rPr lang="ru-RU" sz="1600" dirty="0" smtClean="0"/>
                        <a:t> (заяви № 68385/10 та 71378/10), </a:t>
                      </a:r>
                      <a:endParaRPr lang="uk-UA" sz="1600" b="0" noProof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6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uk-UA" sz="1200" dirty="0" smtClean="0">
                <a:latin typeface="+mn-lt"/>
              </a:rPr>
              <a:t>26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01053"/>
              </p:ext>
            </p:extLst>
          </p:nvPr>
        </p:nvGraphicFramePr>
        <p:xfrm>
          <a:off x="179512" y="143093"/>
          <a:ext cx="8784975" cy="613947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3"/>
              </a:tblGrid>
              <a:tr h="61261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Концепція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+mn-lt"/>
                        </a:rPr>
                        <a:t>Короткий опис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Рішення</a:t>
                      </a:r>
                      <a:r>
                        <a:rPr lang="uk-UA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ЄСПЛ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17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2167">
                <a:tc rowSpan="4">
                  <a:txBody>
                    <a:bodyPr/>
                    <a:lstStyle/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uk-UA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uk-UA" sz="1800" b="1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«Легітимна мета»</a:t>
                      </a:r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Багаточисельні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засудження (в цілому більше 7 років) заявника за те, що він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ходив голим в публічних місцях (в т.ч. судах), він вважав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вираженням своїх поглядів щодо питання «соціального </a:t>
                      </a:r>
                      <a:r>
                        <a:rPr lang="uk-UA" sz="16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нудизму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»,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мало законну мету – забезпечення дотримання права в цілому та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запобігання заворушенням чи злочинам.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Gough 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проти</a:t>
                      </a:r>
                      <a:r>
                        <a:rPr lang="uk-UA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Великої Британії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» 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28.10.2014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159">
                <a:tc vMerge="1">
                  <a:txBody>
                    <a:bodyPr/>
                    <a:lstStyle/>
                    <a:p>
                      <a:pPr algn="just"/>
                      <a:endParaRPr lang="en-US" sz="1600" i="1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Відмова органів влади Молдови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визнати церкву-заявника, яка підпорядковувалася патріархату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Бухаресту і за якою стояли сили, які виступали за возз'єднання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Бессарабії та Румунії, переслідувала законну мету охорони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публічного порядку та безпеки.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smtClean="0">
                          <a:latin typeface="Calibri" panose="020F0502020204030204" pitchFamily="34" charset="0"/>
                        </a:rPr>
                        <a:t>Бессарабська Митрополія та інші проти Молдови</a:t>
                      </a:r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13.12.2001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5191">
                <a:tc vMerge="1">
                  <a:txBody>
                    <a:bodyPr/>
                    <a:lstStyle/>
                    <a:p>
                      <a:pPr algn="ctr"/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Обшук будинку заявника у зв’язку з розслідуванням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фінансових трансакцій з іноземними державами в порушення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з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аконодавства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Франції мав цю законну мету.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Фанк</a:t>
                      </a:r>
                      <a:r>
                        <a:rPr lang="uk-UA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проти Франції»</a:t>
                      </a:r>
                    </a:p>
                    <a:p>
                      <a:pPr algn="ctr"/>
                      <a:r>
                        <a:rPr lang="uk-UA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25.02.1993</a:t>
                      </a:r>
                      <a:r>
                        <a:rPr lang="uk-UA" sz="14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uk-UA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815">
                <a:tc vMerge="1">
                  <a:txBody>
                    <a:bodyPr/>
                    <a:lstStyle/>
                    <a:p>
                      <a:pPr algn="ctr"/>
                      <a:endParaRPr lang="en-US" sz="1800" b="1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Засудження заявника (штраф і конфіскація посібника),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який він опублікував («Маленький червоний підручник») для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дітей шкільного віку, що містив поради по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сексуальних</a:t>
                      </a:r>
                      <a:r>
                        <a:rPr lang="uk-UA" sz="16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та інших питаннях.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«</a:t>
                      </a:r>
                      <a:r>
                        <a:rPr lang="uk-UA" sz="18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Хендісайд</a:t>
                      </a:r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проти Сполученого</a:t>
                      </a:r>
                      <a:r>
                        <a:rPr lang="uk-UA" sz="18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Королівства»</a:t>
                      </a:r>
                    </a:p>
                    <a:p>
                      <a:pPr algn="ctr"/>
                      <a:r>
                        <a:rPr lang="uk-UA" sz="14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від 07.12.1976</a:t>
                      </a:r>
                      <a:endParaRPr lang="uk-UA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ЛЕГІТИМНА МЕТА: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Межі свободи визначає законодавець;</a:t>
            </a:r>
          </a:p>
          <a:p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Відсутні дискримінаційні цілі; </a:t>
            </a:r>
          </a:p>
          <a:p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Обмеження </a:t>
            </a: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права має бути </a:t>
            </a: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виправдано відповідно до цілі обмеження; </a:t>
            </a:r>
            <a:endParaRPr lang="uk-UA" sz="3000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1240" y="6342196"/>
            <a:ext cx="1981200" cy="476250"/>
          </a:xfrm>
          <a:noFill/>
        </p:spPr>
        <p:txBody>
          <a:bodyPr/>
          <a:lstStyle/>
          <a:p>
            <a:r>
              <a:rPr lang="uk-UA" dirty="0" smtClean="0"/>
              <a:t>15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9626" y="764704"/>
            <a:ext cx="827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BB173E"/>
                </a:solidFill>
                <a:latin typeface="Calibri" panose="020F0502020204030204" pitchFamily="34" charset="0"/>
              </a:rPr>
              <a:t>ПРО ЩО ГОВОРИТИМЕМО: </a:t>
            </a:r>
            <a:endParaRPr lang="en-US" sz="32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857" y="1623863"/>
            <a:ext cx="8422976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Практика ЄСПЛ та законодавство України: як знайти точки дотику? </a:t>
            </a: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Процесуальні аспекти: чи можна використати практику ЄСПЛ у судовому процесі? </a:t>
            </a: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Огляд справ: як знайти голку у стозі сіна? </a:t>
            </a:r>
            <a:endParaRPr lang="uk-UA" sz="24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Концепції ЄСПЛ. Чи можна використати у в Україні?  </a:t>
            </a:r>
            <a:endParaRPr lang="uk-UA" sz="24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en-US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Case Study: </a:t>
            </a: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як використати Справу «Зеленчук та </a:t>
            </a:r>
            <a:r>
              <a:rPr lang="uk-UA" sz="2400" dirty="0" err="1" smtClean="0">
                <a:solidFill>
                  <a:srgbClr val="BB173E"/>
                </a:solidFill>
                <a:latin typeface="Calibri" panose="020F0502020204030204" pitchFamily="34" charset="0"/>
              </a:rPr>
              <a:t>Цицюра</a:t>
            </a: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 проти України» на практиці?  </a:t>
            </a: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Конституційна скарга – нові можливості чи старі традиції? </a:t>
            </a:r>
          </a:p>
          <a:p>
            <a:pPr marL="457200" indent="-457200">
              <a:buClr>
                <a:srgbClr val="BB173E"/>
              </a:buClr>
              <a:buAutoNum type="arabicPeriod"/>
            </a:pP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Довідкові матеріали.</a:t>
            </a: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endParaRPr lang="uk-UA" sz="240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СПРАВЕДЛИВИЙ БАЛАНС: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кожній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стороні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має надаватися розумна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можливість представити справу в таких умовах, які не ставлять цю сторону у суттєво невигідне становище відносно другої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сторони;</a:t>
            </a:r>
            <a:endParaRPr lang="uk-UA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передбачає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наявність розумного співвідношення (обґрунтованої пропорційності) між метою, що її передбачається досягти та засобами, які використовуються.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ПИТАННЯ: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Застосування практики та концепцій ЄСПЛ – право чи обов'язок суду? </a:t>
            </a:r>
          </a:p>
          <a:p>
            <a:r>
              <a:rPr lang="uk-UA" sz="28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Рішення ЄСПЛ застосовуються коли є прогалини в праві України чи незалежно від цього? </a:t>
            </a:r>
          </a:p>
          <a:p>
            <a:r>
              <a:rPr lang="uk-UA" sz="2800" dirty="0">
                <a:solidFill>
                  <a:srgbClr val="BB173E"/>
                </a:solidFill>
                <a:latin typeface="Calibri" panose="020F0502020204030204" pitchFamily="34" charset="0"/>
              </a:rPr>
              <a:t>Чи застосовується рішення ЄСПЛ якщо воно винесено не щодо України?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Якщо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закон суперечить  практиці ЄСПЛ, чи може суд не застосовувати такий Закон?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1240" y="6342196"/>
            <a:ext cx="1981200" cy="476250"/>
          </a:xfrm>
          <a:noFill/>
        </p:spPr>
        <p:txBody>
          <a:bodyPr/>
          <a:lstStyle/>
          <a:p>
            <a:r>
              <a:rPr lang="uk-UA" dirty="0" smtClean="0"/>
              <a:t>15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550" y="116632"/>
            <a:ext cx="8275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BB173E"/>
                </a:solidFill>
                <a:latin typeface="Calibri" panose="020F0502020204030204" pitchFamily="34" charset="0"/>
              </a:rPr>
              <a:t>Рішення ЄСПЛ </a:t>
            </a:r>
          </a:p>
          <a:p>
            <a:pPr algn="ctr"/>
            <a:r>
              <a:rPr lang="uk-UA" b="1" dirty="0">
                <a:solidFill>
                  <a:srgbClr val="BB173E"/>
                </a:solidFill>
                <a:latin typeface="Calibri" panose="020F0502020204030204" pitchFamily="34" charset="0"/>
              </a:rPr>
              <a:t>«Зеленчук та </a:t>
            </a:r>
            <a:r>
              <a:rPr lang="uk-UA" b="1" dirty="0" err="1">
                <a:solidFill>
                  <a:srgbClr val="BB173E"/>
                </a:solidFill>
                <a:latin typeface="Calibri" panose="020F0502020204030204" pitchFamily="34" charset="0"/>
              </a:rPr>
              <a:t>Цицюра</a:t>
            </a:r>
            <a:r>
              <a:rPr lang="uk-UA" b="1" dirty="0">
                <a:solidFill>
                  <a:srgbClr val="BB173E"/>
                </a:solidFill>
                <a:latin typeface="Calibri" panose="020F0502020204030204" pitchFamily="34" charset="0"/>
              </a:rPr>
              <a:t> проти України» </a:t>
            </a:r>
          </a:p>
          <a:p>
            <a:pPr algn="ctr"/>
            <a:r>
              <a:rPr lang="uk-UA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заяви</a:t>
            </a:r>
            <a:r>
              <a:rPr lang="en-US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846/16 </a:t>
            </a:r>
            <a:r>
              <a:rPr lang="uk-UA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та 1</a:t>
            </a:r>
            <a:r>
              <a:rPr lang="en-US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075/16</a:t>
            </a:r>
            <a:r>
              <a:rPr lang="en-US" sz="1800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, 22 </a:t>
            </a:r>
            <a:r>
              <a:rPr lang="uk-UA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травня</a:t>
            </a:r>
            <a:r>
              <a:rPr lang="en-US" sz="1800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2018</a:t>
            </a:r>
          </a:p>
          <a:p>
            <a:pPr algn="ctr"/>
            <a:endParaRPr lang="en-US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550" y="1327472"/>
            <a:ext cx="8422976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порушення ст. 1 Протоколу № 1 до ЄКПЛ (захист власності).</a:t>
            </a: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власники мали обґрунтоване право сподіватися на скасування мораторію, коли набували права на землю; </a:t>
            </a: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«не забезпечено справедливого балансу </a:t>
            </a: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між загальними інтересами суспільства та майновими правами заявників»;</a:t>
            </a: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az-Cyrl-AZ" sz="2200" dirty="0">
                <a:solidFill>
                  <a:srgbClr val="BB173E"/>
                </a:solidFill>
                <a:latin typeface="Calibri" panose="020F0502020204030204" pitchFamily="34" charset="0"/>
              </a:rPr>
              <a:t>«жодна інша </a:t>
            </a:r>
            <a:r>
              <a:rPr lang="az-Cyrl-AZ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країна -член РЄ, </a:t>
            </a:r>
            <a:r>
              <a:rPr lang="az-Cyrl-AZ" sz="2200" dirty="0">
                <a:solidFill>
                  <a:srgbClr val="BB173E"/>
                </a:solidFill>
                <a:latin typeface="Calibri" panose="020F0502020204030204" pitchFamily="34" charset="0"/>
              </a:rPr>
              <a:t>не вводила такої заборони»;</a:t>
            </a:r>
            <a:endParaRPr lang="uk-UA" sz="22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було </a:t>
            </a: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достатньо </a:t>
            </a: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часу для вирішення питання; </a:t>
            </a:r>
            <a:endParaRPr lang="uk-UA" sz="22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«слід вжити </a:t>
            </a: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законодавчих заходів для забезпечення необхідної справедливості </a:t>
            </a: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для </a:t>
            </a: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власників сільськогосподарських земель»; </a:t>
            </a:r>
          </a:p>
          <a:p>
            <a:pPr marL="342900" indent="-342900" algn="just"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BB173E"/>
                </a:solidFill>
                <a:latin typeface="Calibri" panose="020F0502020204030204" pitchFamily="34" charset="0"/>
              </a:rPr>
              <a:t>грошової компенсації не присуджено, однак, якщо держава проявить необґрунтовану затримку в прийнятті необхідних заходів, грошові виплати можуть стати гарантованими.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1000" cy="68411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ПИТАННЯ: </a:t>
            </a:r>
            <a:endParaRPr lang="ru-RU" sz="36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27342"/>
            <a:ext cx="8229600" cy="490997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4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може адвокат клопотати про звернення ВС до Конституційного суду України?</a:t>
            </a:r>
          </a:p>
          <a:p>
            <a:pPr marL="342900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4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</a:t>
            </a:r>
            <a:r>
              <a:rPr lang="uk-UA" sz="24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може адвокат клопотати про звернення до ЄСПЛ у порядку Протоколу 16 ЄСПЛ? </a:t>
            </a:r>
          </a:p>
          <a:p>
            <a:pPr marL="342900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4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</a:t>
            </a:r>
            <a:r>
              <a:rPr lang="uk-UA" sz="24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може адвокат клопотати про звернення до Наукової ради ВС України і на цій підставі просити </a:t>
            </a:r>
            <a:r>
              <a:rPr lang="uk-UA" sz="2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</a:t>
            </a:r>
            <a:r>
              <a:rPr lang="uk-UA" sz="24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упинити </a:t>
            </a:r>
            <a:r>
              <a:rPr lang="uk-UA" sz="24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провадження? </a:t>
            </a:r>
            <a:endParaRPr lang="uk-UA" sz="2400" kern="12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4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можна у зв'язку з рішенням ЄСПЛ по інших справах переглядати свою? </a:t>
            </a:r>
            <a:endParaRPr lang="uk-UA" sz="2400" kern="1200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rgbClr val="BB173E"/>
                </a:solidFill>
                <a:latin typeface="Calibri" panose="020F0502020204030204" pitchFamily="34" charset="0"/>
              </a:rPr>
              <a:t>Наслідки прийняття </a:t>
            </a:r>
            <a:br>
              <a:rPr lang="uk-UA" sz="3600" b="1" dirty="0">
                <a:solidFill>
                  <a:srgbClr val="BB173E"/>
                </a:solidFill>
                <a:latin typeface="Calibri" panose="020F0502020204030204" pitchFamily="34" charset="0"/>
              </a:rPr>
            </a:br>
            <a:r>
              <a:rPr lang="uk-UA" sz="3600" b="1" dirty="0">
                <a:solidFill>
                  <a:srgbClr val="BB173E"/>
                </a:solidFill>
                <a:latin typeface="Calibri" panose="020F0502020204030204" pitchFamily="34" charset="0"/>
              </a:rPr>
              <a:t>«Зеленчук та </a:t>
            </a:r>
            <a:r>
              <a:rPr lang="uk-UA" sz="3600" b="1" dirty="0" err="1">
                <a:solidFill>
                  <a:srgbClr val="BB173E"/>
                </a:solidFill>
                <a:latin typeface="Calibri" panose="020F0502020204030204" pitchFamily="34" charset="0"/>
              </a:rPr>
              <a:t>Цицюра</a:t>
            </a:r>
            <a:r>
              <a:rPr lang="uk-UA" sz="3600" b="1" dirty="0">
                <a:solidFill>
                  <a:srgbClr val="BB173E"/>
                </a:solidFill>
                <a:latin typeface="Calibri" panose="020F0502020204030204" pitchFamily="34" charset="0"/>
              </a:rPr>
              <a:t> проти України» </a:t>
            </a:r>
            <a:endParaRPr lang="ru-RU" sz="36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Чи означає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автоматичне скасування норм про мораторій? </a:t>
            </a:r>
          </a:p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можна сьогодні укладати договори купівлі-продажу землі с/г призначення? </a:t>
            </a:r>
          </a:p>
          <a:p>
            <a:endParaRPr lang="uk-UA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УХВАЛА КС УКРАЇНИ ЩОДО КОНСТИТУЦІЙНОСТІ ПОЛОЖЕНЬ ЗК </a:t>
            </a:r>
            <a:r>
              <a:rPr lang="uk-UA" sz="2800" b="1" dirty="0">
                <a:solidFill>
                  <a:srgbClr val="BB173E"/>
                </a:solidFill>
                <a:latin typeface="Calibri" panose="020F0502020204030204" pitchFamily="34" charset="0"/>
              </a:rPr>
              <a:t>УКРАЇНИ від 14.02.2018 р</a:t>
            </a:r>
            <a:r>
              <a:rPr lang="uk-UA" sz="28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.  </a:t>
            </a:r>
            <a:endParaRPr lang="ru-RU" sz="28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ct val="0"/>
              </a:spcBef>
              <a:buClr>
                <a:srgbClr val="BB173E"/>
              </a:buClr>
            </a:pPr>
            <a:r>
              <a:rPr lang="uk-UA" sz="3400" dirty="0">
                <a:solidFill>
                  <a:srgbClr val="BB173E"/>
                </a:solidFill>
                <a:latin typeface="Calibri" panose="020F0502020204030204" pitchFamily="34" charset="0"/>
              </a:rPr>
              <a:t>визнано неприйнятною заяву 55 нардепів щодо мораторію.</a:t>
            </a:r>
            <a:r>
              <a:rPr lang="ru-RU" sz="3400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>
                <a:srgbClr val="BB173E"/>
              </a:buClr>
            </a:pPr>
            <a:r>
              <a:rPr lang="ru-RU" sz="3400" dirty="0">
                <a:solidFill>
                  <a:srgbClr val="BB173E"/>
                </a:solidFill>
                <a:latin typeface="Calibri" panose="020F0502020204030204" pitchFamily="34" charset="0"/>
              </a:rPr>
              <a:t>КСУ </a:t>
            </a:r>
            <a:r>
              <a:rPr lang="uk-UA" sz="3400" dirty="0">
                <a:solidFill>
                  <a:srgbClr val="BB173E"/>
                </a:solidFill>
                <a:latin typeface="Calibri" panose="020F0502020204030204" pitchFamily="34" charset="0"/>
              </a:rPr>
              <a:t>відмовив у відкритті конституційного провадження на підставі п. 3 ст. 62 Закону України «Про Конституційний Суд України»: </a:t>
            </a:r>
          </a:p>
          <a:p>
            <a:pPr marL="0" indent="0">
              <a:spcBef>
                <a:spcPct val="0"/>
              </a:spcBef>
              <a:buClr>
                <a:srgbClr val="BB173E"/>
              </a:buClr>
              <a:buNone/>
            </a:pPr>
            <a:r>
              <a:rPr lang="uk-UA" i="1" dirty="0" smtClean="0">
                <a:latin typeface="Calibri" panose="020F0502020204030204" pitchFamily="34" charset="0"/>
              </a:rPr>
              <a:t>	</a:t>
            </a:r>
            <a:r>
              <a:rPr lang="uk-UA" sz="34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- </a:t>
            </a:r>
            <a:r>
              <a:rPr lang="uk-UA" sz="3400" i="1" dirty="0">
                <a:solidFill>
                  <a:srgbClr val="BB173E"/>
                </a:solidFill>
                <a:latin typeface="Calibri" panose="020F0502020204030204" pitchFamily="34" charset="0"/>
              </a:rPr>
              <a:t>«не надано обґрунтування щодо взаємозв'язку між встановленням законодавчої заборони на відчуження земельних ділянок с/г призначення і порушенням прав на здійснення підприємницької діяльності, та достатній життєвий рівень…»; </a:t>
            </a:r>
          </a:p>
          <a:p>
            <a:pPr marL="0" indent="0">
              <a:spcBef>
                <a:spcPct val="0"/>
              </a:spcBef>
              <a:buClr>
                <a:srgbClr val="BB173E"/>
              </a:buClr>
              <a:buNone/>
            </a:pPr>
            <a:r>
              <a:rPr lang="uk-UA" sz="3400" i="1" dirty="0">
                <a:solidFill>
                  <a:srgbClr val="BB173E"/>
                </a:solidFill>
                <a:latin typeface="Calibri" panose="020F0502020204030204" pitchFamily="34" charset="0"/>
              </a:rPr>
              <a:t>	- «Не наведено аргументів щодо неконституційності </a:t>
            </a:r>
            <a:r>
              <a:rPr lang="uk-UA" sz="3400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…»</a:t>
            </a:r>
            <a:endParaRPr lang="uk-UA" i="1" dirty="0" smtClean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>
                <a:srgbClr val="BB173E"/>
              </a:buClr>
            </a:pPr>
            <a:r>
              <a:rPr lang="uk-UA" sz="3400" dirty="0">
                <a:solidFill>
                  <a:srgbClr val="BB173E"/>
                </a:solidFill>
                <a:latin typeface="Calibri" panose="020F0502020204030204" pitchFamily="34" charset="0"/>
              </a:rPr>
              <a:t>Відмовлено на підставі невідповідності подання вимогам передбаченим законом. </a:t>
            </a:r>
          </a:p>
          <a:p>
            <a:endParaRPr lang="uk-UA" dirty="0" smtClean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ЗВЕРНЕННЯ ДО КС УКРАЇНИ: </a:t>
            </a:r>
            <a:endParaRPr lang="ru-RU" sz="36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27913"/>
            <a:ext cx="8229600" cy="4525963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BB173E"/>
                </a:solidFill>
                <a:latin typeface="Calibri" panose="020F0502020204030204" pitchFamily="34" charset="0"/>
              </a:rPr>
              <a:t>Конституційне подання. </a:t>
            </a:r>
          </a:p>
          <a:p>
            <a:pPr marL="742950" lvl="2" indent="-342900"/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Суб'єкт звернення: Президент України; від 45 нардепів; уповноважений ВР з прав людини; ВР АРК </a:t>
            </a:r>
          </a:p>
          <a:p>
            <a:r>
              <a:rPr lang="uk-UA" sz="2800" dirty="0">
                <a:solidFill>
                  <a:srgbClr val="BB173E"/>
                </a:solidFill>
                <a:latin typeface="Calibri" panose="020F0502020204030204" pitchFamily="34" charset="0"/>
              </a:rPr>
              <a:t>Конституційне звернення: </a:t>
            </a:r>
          </a:p>
          <a:p>
            <a:pPr marL="742950" lvl="2" indent="-342900"/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Суб'єкт звернення: 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Президент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; ВР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; </a:t>
            </a:r>
            <a:r>
              <a:rPr lang="ru-RU" dirty="0" smtClean="0">
                <a:solidFill>
                  <a:srgbClr val="BB173E"/>
                </a:solidFill>
                <a:latin typeface="Calibri" panose="020F0502020204030204" pitchFamily="34" charset="0"/>
              </a:rPr>
              <a:t>    КМ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;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45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нардепів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uk-UA" sz="2800" dirty="0">
                <a:solidFill>
                  <a:srgbClr val="BB173E"/>
                </a:solidFill>
                <a:latin typeface="Calibri" panose="020F0502020204030204" pitchFamily="34" charset="0"/>
              </a:rPr>
              <a:t>Конституційна скарга:</a:t>
            </a:r>
          </a:p>
          <a:p>
            <a:pPr marL="742950" lvl="2" indent="-342900"/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Суб'єкт звернення: 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особа, яка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вважає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застосований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в остаточному судовому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рішенні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справі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закон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його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окремі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положення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)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суперечить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Конституції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. </a:t>
            </a:r>
            <a:endParaRPr lang="uk-UA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ЕТАПИ РОЗГЛЯДУ КОНСТИТУЦІЙНОЇ СКАРГИ У КС УКРАЇНИ:</a:t>
            </a:r>
            <a:endParaRPr lang="ru-RU" sz="36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BB173E"/>
              </a:buClr>
            </a:pP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Секретаріат: попередня перевірка за формальними ознаками; </a:t>
            </a:r>
          </a:p>
          <a:p>
            <a:pPr>
              <a:spcBef>
                <a:spcPct val="0"/>
              </a:spcBef>
              <a:buClr>
                <a:srgbClr val="BB173E"/>
              </a:buClr>
            </a:pP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Суддя-доповідач: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готує матеріали до розгляду; </a:t>
            </a:r>
          </a:p>
          <a:p>
            <a:pPr>
              <a:spcBef>
                <a:spcPct val="0"/>
              </a:spcBef>
              <a:buClr>
                <a:srgbClr val="BB173E"/>
              </a:buClr>
            </a:pP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Колегія</a:t>
            </a:r>
            <a:r>
              <a:rPr lang="ru-RU" dirty="0" smtClean="0">
                <a:solidFill>
                  <a:srgbClr val="BB173E"/>
                </a:solidFill>
                <a:latin typeface="Calibri" panose="020F0502020204030204" pitchFamily="34" charset="0"/>
              </a:rPr>
              <a:t>, Сенат: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вирішує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питання про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відкриття провадження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по справі</a:t>
            </a:r>
            <a:r>
              <a:rPr lang="ru-RU" dirty="0">
                <a:solidFill>
                  <a:srgbClr val="BB173E"/>
                </a:solidFill>
                <a:latin typeface="Calibri" panose="020F0502020204030204" pitchFamily="34" charset="0"/>
              </a:rPr>
              <a:t>; </a:t>
            </a:r>
          </a:p>
          <a:p>
            <a:pPr>
              <a:spcBef>
                <a:spcPct val="0"/>
              </a:spcBef>
              <a:buClr>
                <a:srgbClr val="BB173E"/>
              </a:buClr>
            </a:pP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Розгляд справи у письмовому чи усному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проваджені; </a:t>
            </a:r>
          </a:p>
          <a:p>
            <a:pPr>
              <a:spcBef>
                <a:spcPct val="0"/>
              </a:spcBef>
              <a:buClr>
                <a:srgbClr val="BB173E"/>
              </a:buClr>
            </a:pP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Винесення та оприлюднення акту. </a:t>
            </a:r>
            <a:endParaRPr lang="uk-UA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3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ВИСНОВКИ: </a:t>
            </a:r>
            <a:endParaRPr lang="ru-RU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Практика ЄСПЛ є джерелом права; </a:t>
            </a:r>
          </a:p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Значення Практики ЄСПЛ у правозастосуванні зростає; </a:t>
            </a:r>
          </a:p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З'являються нові можливості для аргументації правових позицій; </a:t>
            </a:r>
          </a:p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Вивчення практики ЄСПЛ є важливим чинником для надання кваліфікованої правової допомоги. </a:t>
            </a:r>
            <a:endParaRPr lang="ru-RU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502102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uk-UA" sz="1200" dirty="0">
                <a:latin typeface="+mn-lt"/>
              </a:rPr>
              <a:t>7</a:t>
            </a:r>
            <a:endParaRPr lang="ru-RU" sz="1200" dirty="0">
              <a:latin typeface="+mn-lt"/>
            </a:endParaRPr>
          </a:p>
        </p:txBody>
      </p:sp>
      <p:pic>
        <p:nvPicPr>
          <p:cNvPr id="4100" name="Picture 4" descr="http://zib.com.ua/files/articles_photos/127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190"/>
            <a:ext cx="8136904" cy="58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Logo Sofiya WonR Small 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0678" y="5552529"/>
            <a:ext cx="140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528" y="61653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latin typeface="Calibri" panose="020F0502020204030204" pitchFamily="34" charset="0"/>
              </a:rPr>
              <a:t>Станом </a:t>
            </a:r>
            <a:r>
              <a:rPr lang="ru-RU" sz="1800" b="1" i="1" dirty="0">
                <a:latin typeface="Calibri" panose="020F0502020204030204" pitchFamily="34" charset="0"/>
              </a:rPr>
              <a:t>на 31.01.2017 </a:t>
            </a:r>
            <a:r>
              <a:rPr lang="ru-RU" sz="1800" b="1" i="1" dirty="0" smtClean="0">
                <a:latin typeface="Calibri" panose="020F0502020204030204" pitchFamily="34" charset="0"/>
              </a:rPr>
              <a:t>р. на </a:t>
            </a:r>
            <a:r>
              <a:rPr lang="uk-UA" sz="1800" b="1" i="1" dirty="0" smtClean="0">
                <a:latin typeface="Calibri" panose="020F0502020204030204" pitchFamily="34" charset="0"/>
              </a:rPr>
              <a:t>розгляді в Суді перебувало 84300 скарг, з яких 18650 подано проти України.</a:t>
            </a:r>
            <a:endParaRPr lang="uk-UA" sz="1800" b="1" i="1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8559" y="120397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Дані щодо звернень громадян </a:t>
            </a:r>
            <a:r>
              <a:rPr lang="uk-UA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різних держав до ЄСПЛ (станом на кінець 2016 р.)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23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ЗАКОНОДАВСТВО УКРАЇНИ ЩОДО ВИКОНАННЯ РІШЕНЬ ЄСПЛ: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Конституція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України від </a:t>
            </a:r>
            <a:r>
              <a:rPr lang="ru-RU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28.06.96 </a:t>
            </a:r>
            <a:r>
              <a:rPr lang="ru-RU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р</a:t>
            </a:r>
            <a:r>
              <a:rPr lang="ru-RU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.</a:t>
            </a:r>
            <a:r>
              <a:rPr lang="en-US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; </a:t>
            </a:r>
            <a:endParaRPr lang="en-US" sz="3000" kern="12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ru-RU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Закон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України</a:t>
            </a:r>
            <a:r>
              <a:rPr lang="ru-RU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 «Про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виконання рішень та застосування </a:t>
            </a:r>
            <a:r>
              <a:rPr lang="ru-RU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практики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Європейського</a:t>
            </a:r>
            <a:r>
              <a:rPr lang="ru-RU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 суду з прав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людини» від </a:t>
            </a:r>
            <a:r>
              <a:rPr lang="ru-RU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23.02.2006 р. </a:t>
            </a:r>
            <a:r>
              <a:rPr lang="ru-RU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№3477-IV;</a:t>
            </a:r>
            <a:endParaRPr lang="ru-RU" sz="3000" kern="12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Процесуальні кодекси. </a:t>
            </a:r>
            <a:endParaRPr lang="ru-RU" sz="3000" kern="12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Закон </a:t>
            </a:r>
            <a:r>
              <a:rPr lang="uk-UA" sz="3000" kern="1200" dirty="0">
                <a:solidFill>
                  <a:srgbClr val="BB173E"/>
                </a:solidFill>
                <a:latin typeface="Calibri" panose="020F0502020204030204" pitchFamily="34" charset="0"/>
              </a:rPr>
              <a:t>України «Про виконавче провадження» від 02.06.2016 р. № </a:t>
            </a:r>
            <a:r>
              <a:rPr lang="en-US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1404-VIII</a:t>
            </a:r>
            <a:r>
              <a:rPr lang="uk-UA" sz="3000" kern="1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uk-UA" dirty="0" smtClean="0"/>
              <a:t>29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550" y="563488"/>
            <a:ext cx="8275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Публікації щодо практики ЄСПЛ </a:t>
            </a:r>
          </a:p>
        </p:txBody>
      </p:sp>
      <p:pic>
        <p:nvPicPr>
          <p:cNvPr id="6" name="Picture 11" descr="Logo Sofiya WonR Small 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0678" y="5552529"/>
            <a:ext cx="140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550" y="1639509"/>
            <a:ext cx="7998890" cy="4524315"/>
          </a:xfrm>
          <a:prstGeom prst="rect">
            <a:avLst/>
          </a:prstGeom>
          <a:solidFill>
            <a:srgbClr val="FEFDEC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Коваленко Т.О.</a:t>
            </a:r>
            <a:r>
              <a:rPr lang="uk-UA" sz="1600" i="1" dirty="0" smtClean="0">
                <a:latin typeface="Calibri" panose="020F0502020204030204" pitchFamily="34" charset="0"/>
              </a:rPr>
              <a:t> </a:t>
            </a:r>
            <a:r>
              <a:rPr lang="uk-UA" sz="1600" dirty="0" smtClean="0">
                <a:latin typeface="Calibri" panose="020F0502020204030204" pitchFamily="34" charset="0"/>
              </a:rPr>
              <a:t>Практика Європейського суду з прав людини як джерело земельного права України / Т.О. Коваленко // Юридична Україна. </a:t>
            </a:r>
            <a:r>
              <a:rPr lang="uk-UA" sz="1600" dirty="0">
                <a:latin typeface="Calibri" panose="020F0502020204030204" pitchFamily="34" charset="0"/>
              </a:rPr>
              <a:t>–</a:t>
            </a:r>
            <a:r>
              <a:rPr lang="uk-UA" sz="1600" dirty="0" smtClean="0">
                <a:latin typeface="Calibri" panose="020F0502020204030204" pitchFamily="34" charset="0"/>
              </a:rPr>
              <a:t> 2016. - № 11-12. </a:t>
            </a:r>
            <a:r>
              <a:rPr lang="uk-UA" sz="1600" dirty="0">
                <a:latin typeface="Calibri" panose="020F0502020204030204" pitchFamily="34" charset="0"/>
              </a:rPr>
              <a:t>–</a:t>
            </a:r>
            <a:r>
              <a:rPr lang="uk-UA" sz="1600" dirty="0" smtClean="0">
                <a:latin typeface="Calibri" panose="020F0502020204030204" pitchFamily="34" charset="0"/>
              </a:rPr>
              <a:t> С. 82-88.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Карнаух Б.П. </a:t>
            </a:r>
            <a:r>
              <a:rPr lang="uk-UA" sz="1600" dirty="0" smtClean="0">
                <a:latin typeface="Calibri" panose="020F0502020204030204" pitchFamily="34" charset="0"/>
              </a:rPr>
              <a:t>Правомірні очікування в практиці Європейського суду з прав людини / Б.П. Карнаух // Актуальні проблеми приватного права: матеріали наук.-</a:t>
            </a:r>
            <a:r>
              <a:rPr lang="uk-UA" sz="1600" dirty="0" err="1" smtClean="0">
                <a:latin typeface="Calibri" panose="020F0502020204030204" pitchFamily="34" charset="0"/>
              </a:rPr>
              <a:t>практ</a:t>
            </a:r>
            <a:r>
              <a:rPr lang="uk-UA" sz="1600" dirty="0" smtClean="0">
                <a:latin typeface="Calibri" panose="020F0502020204030204" pitchFamily="34" charset="0"/>
              </a:rPr>
              <a:t>. </a:t>
            </a:r>
            <a:r>
              <a:rPr lang="uk-UA" sz="1600" dirty="0" err="1" smtClean="0">
                <a:latin typeface="Calibri" panose="020F0502020204030204" pitchFamily="34" charset="0"/>
              </a:rPr>
              <a:t>конф</a:t>
            </a:r>
            <a:r>
              <a:rPr lang="uk-UA" sz="1600" dirty="0" smtClean="0">
                <a:latin typeface="Calibri" panose="020F0502020204030204" pitchFamily="34" charset="0"/>
              </a:rPr>
              <a:t>., </a:t>
            </a:r>
            <a:r>
              <a:rPr lang="uk-UA" sz="1600" dirty="0" err="1" smtClean="0">
                <a:latin typeface="Calibri" panose="020F0502020204030204" pitchFamily="34" charset="0"/>
              </a:rPr>
              <a:t>присвяч</a:t>
            </a:r>
            <a:r>
              <a:rPr lang="uk-UA" sz="1600" dirty="0" smtClean="0">
                <a:latin typeface="Calibri" panose="020F0502020204030204" pitchFamily="34" charset="0"/>
              </a:rPr>
              <a:t>. 94-й річниці з дня </a:t>
            </a:r>
            <a:r>
              <a:rPr lang="uk-UA" sz="1600" dirty="0" err="1" smtClean="0">
                <a:latin typeface="Calibri" panose="020F0502020204030204" pitchFamily="34" charset="0"/>
              </a:rPr>
              <a:t>народж</a:t>
            </a:r>
            <a:r>
              <a:rPr lang="uk-UA" sz="1600" dirty="0" smtClean="0">
                <a:latin typeface="Calibri" panose="020F0502020204030204" pitchFamily="34" charset="0"/>
              </a:rPr>
              <a:t>. В. П. Маслова, Харків, 19 </a:t>
            </a:r>
            <a:r>
              <a:rPr lang="uk-UA" sz="1600" dirty="0" err="1" smtClean="0">
                <a:latin typeface="Calibri" panose="020F0502020204030204" pitchFamily="34" charset="0"/>
              </a:rPr>
              <a:t>лют</a:t>
            </a:r>
            <a:r>
              <a:rPr lang="uk-UA" sz="1600" dirty="0" smtClean="0">
                <a:latin typeface="Calibri" panose="020F0502020204030204" pitchFamily="34" charset="0"/>
              </a:rPr>
              <a:t>. 2016 р. – Харків, 2016. – С. 223–225.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err="1" smtClean="0">
                <a:latin typeface="Calibri" panose="020F0502020204030204" pitchFamily="34" charset="0"/>
              </a:rPr>
              <a:t>Беляневич</a:t>
            </a:r>
            <a:r>
              <a:rPr lang="uk-UA" sz="1600" b="1" i="1" dirty="0" smtClean="0">
                <a:latin typeface="Calibri" panose="020F0502020204030204" pitchFamily="34" charset="0"/>
              </a:rPr>
              <a:t> О.А.</a:t>
            </a:r>
            <a:r>
              <a:rPr lang="uk-UA" sz="1600" i="1" dirty="0" smtClean="0">
                <a:latin typeface="Calibri" panose="020F0502020204030204" pitchFamily="34" charset="0"/>
              </a:rPr>
              <a:t> </a:t>
            </a:r>
            <a:r>
              <a:rPr lang="uk-UA" sz="1600" dirty="0" smtClean="0">
                <a:latin typeface="Calibri" panose="020F0502020204030204" pitchFamily="34" charset="0"/>
              </a:rPr>
              <a:t>Поняття легітимних очікувань та проблеми його застосування судами України / О.А. </a:t>
            </a:r>
            <a:r>
              <a:rPr lang="uk-UA" sz="1600" dirty="0" err="1" smtClean="0">
                <a:latin typeface="Calibri" panose="020F0502020204030204" pitchFamily="34" charset="0"/>
              </a:rPr>
              <a:t>Беляневич</a:t>
            </a:r>
            <a:r>
              <a:rPr lang="uk-UA" sz="1600" dirty="0" smtClean="0">
                <a:latin typeface="Calibri" panose="020F0502020204030204" pitchFamily="34" charset="0"/>
              </a:rPr>
              <a:t> // Приватне право і підприємництво. –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2016. - </a:t>
            </a:r>
            <a:r>
              <a:rPr lang="uk-UA" sz="1600" dirty="0" err="1" smtClean="0">
                <a:latin typeface="Calibri" panose="020F0502020204030204" pitchFamily="34" charset="0"/>
              </a:rPr>
              <a:t>Вип</a:t>
            </a:r>
            <a:r>
              <a:rPr lang="ru-RU" sz="1600" dirty="0" smtClean="0">
                <a:latin typeface="Calibri" panose="020F0502020204030204" pitchFamily="34" charset="0"/>
              </a:rPr>
              <a:t>. </a:t>
            </a:r>
            <a:r>
              <a:rPr lang="ru-RU" sz="1600" dirty="0">
                <a:latin typeface="Calibri" panose="020F0502020204030204" pitchFamily="34" charset="0"/>
              </a:rPr>
              <a:t>16. </a:t>
            </a:r>
            <a:r>
              <a:rPr lang="uk-UA" sz="1600" dirty="0">
                <a:latin typeface="Calibri" panose="020F0502020204030204" pitchFamily="34" charset="0"/>
              </a:rPr>
              <a:t>–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С. 41-45.</a:t>
            </a:r>
            <a:endParaRPr lang="uk-UA" sz="1600" dirty="0" smtClean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err="1" smtClean="0">
                <a:latin typeface="Calibri" panose="020F0502020204030204" pitchFamily="34" charset="0"/>
              </a:rPr>
              <a:t>Вавринчук</a:t>
            </a:r>
            <a:r>
              <a:rPr lang="uk-UA" sz="1600" b="1" i="1" dirty="0" smtClean="0">
                <a:latin typeface="Calibri" panose="020F0502020204030204" pitchFamily="34" charset="0"/>
              </a:rPr>
              <a:t> Т.Б.</a:t>
            </a:r>
            <a:r>
              <a:rPr lang="uk-UA" sz="1600" b="1" dirty="0" smtClean="0">
                <a:latin typeface="Calibri" panose="020F0502020204030204" pitchFamily="34" charset="0"/>
              </a:rPr>
              <a:t> </a:t>
            </a:r>
            <a:r>
              <a:rPr lang="uk-UA" sz="1600" dirty="0" smtClean="0">
                <a:latin typeface="Calibri" panose="020F0502020204030204" pitchFamily="34" charset="0"/>
              </a:rPr>
              <a:t>Огляд практики Європейського суду з прав людини за статтею 6 Європейської конвенції з прав людини (цивільно-процесуальний аспект) у справах стосовно України / Т.В. </a:t>
            </a:r>
            <a:r>
              <a:rPr lang="uk-UA" sz="1600" dirty="0" err="1" smtClean="0">
                <a:latin typeface="Calibri" panose="020F0502020204030204" pitchFamily="34" charset="0"/>
              </a:rPr>
              <a:t>Вавринчук</a:t>
            </a:r>
            <a:r>
              <a:rPr lang="uk-UA" sz="1600" dirty="0" smtClean="0">
                <a:latin typeface="Calibri" panose="020F0502020204030204" pitchFamily="34" charset="0"/>
              </a:rPr>
              <a:t> // Право і громадянське суспільство. – 2014 - № 1. – С. 171-189. 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err="1" smtClean="0">
                <a:latin typeface="Calibri" panose="020F0502020204030204" pitchFamily="34" charset="0"/>
              </a:rPr>
              <a:t>Богачова</a:t>
            </a:r>
            <a:r>
              <a:rPr lang="uk-UA" sz="1600" b="1" i="1" dirty="0" smtClean="0">
                <a:latin typeface="Calibri" panose="020F0502020204030204" pitchFamily="34" charset="0"/>
              </a:rPr>
              <a:t> Л.Л. </a:t>
            </a:r>
            <a:r>
              <a:rPr lang="uk-UA" sz="1600" dirty="0" smtClean="0">
                <a:latin typeface="Calibri" panose="020F0502020204030204" pitchFamily="34" charset="0"/>
              </a:rPr>
              <a:t>Принцип правової визначеності в європейському і національному праві (змістовна характеристика) / Л.Л. </a:t>
            </a:r>
            <a:r>
              <a:rPr lang="uk-UA" sz="1600" dirty="0" err="1" smtClean="0">
                <a:latin typeface="Calibri" panose="020F0502020204030204" pitchFamily="34" charset="0"/>
              </a:rPr>
              <a:t>Богачова</a:t>
            </a:r>
            <a:r>
              <a:rPr lang="uk-UA" sz="1600" dirty="0" smtClean="0">
                <a:latin typeface="Calibri" panose="020F0502020204030204" pitchFamily="34" charset="0"/>
              </a:rPr>
              <a:t> // Теорія і практика правознавства. - 2013. - </a:t>
            </a:r>
            <a:r>
              <a:rPr lang="uk-UA" sz="1600" dirty="0" err="1" smtClean="0">
                <a:latin typeface="Calibri" panose="020F0502020204030204" pitchFamily="34" charset="0"/>
              </a:rPr>
              <a:t>Вип</a:t>
            </a:r>
            <a:r>
              <a:rPr lang="uk-UA" sz="1600" dirty="0" smtClean="0">
                <a:latin typeface="Calibri" panose="020F0502020204030204" pitchFamily="34" charset="0"/>
              </a:rPr>
              <a:t>. 2. – С. 1-13.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Войтенко Т.В. </a:t>
            </a:r>
            <a:r>
              <a:rPr lang="uk-UA" sz="1600" dirty="0" smtClean="0">
                <a:latin typeface="Calibri" panose="020F0502020204030204" pitchFamily="34" charset="0"/>
              </a:rPr>
              <a:t>Пропорційність втручання в право власності / Т.В. Войтенко // Науковий вісник публічного та приватного права. – 2017. - </a:t>
            </a:r>
            <a:r>
              <a:rPr lang="uk-UA" sz="1600" dirty="0" err="1" smtClean="0">
                <a:latin typeface="Calibri" panose="020F0502020204030204" pitchFamily="34" charset="0"/>
              </a:rPr>
              <a:t>Вип</a:t>
            </a:r>
            <a:r>
              <a:rPr lang="uk-UA" sz="1600" dirty="0" smtClean="0">
                <a:latin typeface="Calibri" panose="020F0502020204030204" pitchFamily="34" charset="0"/>
              </a:rPr>
              <a:t>. 2. – С. 40-44. </a:t>
            </a:r>
          </a:p>
        </p:txBody>
      </p:sp>
    </p:spTree>
    <p:extLst>
      <p:ext uri="{BB962C8B-B14F-4D97-AF65-F5344CB8AC3E}">
        <p14:creationId xmlns:p14="http://schemas.microsoft.com/office/powerpoint/2010/main" val="14301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uk-UA" dirty="0" smtClean="0"/>
              <a:t>30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550" y="563488"/>
            <a:ext cx="8275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Публікації щодо практики ЄСПЛ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550" y="1639509"/>
            <a:ext cx="7998890" cy="4031873"/>
          </a:xfrm>
          <a:prstGeom prst="rect">
            <a:avLst/>
          </a:prstGeom>
          <a:solidFill>
            <a:srgbClr val="FEFDEC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Ільків Н.В. </a:t>
            </a:r>
            <a:r>
              <a:rPr lang="uk-UA" sz="1600" dirty="0" smtClean="0">
                <a:latin typeface="Calibri" panose="020F0502020204030204" pitchFamily="34" charset="0"/>
              </a:rPr>
              <a:t>Практика Європейського суду з прав людини як джерело права при розгляді справ про відчуження земельних ділянок, інших об'єктів нерухомого майна, що на них розміщені, з мотивів суспільної необхідності / Н.В. Ільків // Юридичний науковий електронний журнал. – 2017. - № 6/2017. – С. 169-173.</a:t>
            </a:r>
            <a:endParaRPr lang="uk-UA" sz="1600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Право власності:</a:t>
            </a:r>
            <a:r>
              <a:rPr lang="uk-UA" sz="1600" dirty="0" smtClean="0">
                <a:latin typeface="Calibri" panose="020F0502020204030204" pitchFamily="34" charset="0"/>
              </a:rPr>
              <a:t> європейський досвід та українські реалії: Збірник доповідей і матеріалів Міжнародної конференції, 22-23 жовтня. – К.: ВАІТЕ, 2015. – 324 с.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err="1" smtClean="0">
                <a:latin typeface="Calibri" panose="020F0502020204030204" pitchFamily="34" charset="0"/>
              </a:rPr>
              <a:t>Санніков</a:t>
            </a:r>
            <a:r>
              <a:rPr lang="uk-UA" sz="1600" b="1" i="1" dirty="0" smtClean="0">
                <a:latin typeface="Calibri" panose="020F0502020204030204" pitchFamily="34" charset="0"/>
              </a:rPr>
              <a:t> Д.В. </a:t>
            </a:r>
            <a:r>
              <a:rPr lang="uk-UA" sz="1600" dirty="0" smtClean="0">
                <a:latin typeface="Calibri" panose="020F0502020204030204" pitchFamily="34" charset="0"/>
              </a:rPr>
              <a:t>До питання місця рішень Європейського суду з прав людини у системі джерел земельного права / Д.В. </a:t>
            </a:r>
            <a:r>
              <a:rPr lang="uk-UA" sz="1600" dirty="0" err="1" smtClean="0">
                <a:latin typeface="Calibri" panose="020F0502020204030204" pitchFamily="34" charset="0"/>
              </a:rPr>
              <a:t>Санніков</a:t>
            </a:r>
            <a:r>
              <a:rPr lang="uk-UA" sz="1600" dirty="0" smtClean="0">
                <a:latin typeface="Calibri" panose="020F0502020204030204" pitchFamily="34" charset="0"/>
              </a:rPr>
              <a:t>, М.В. </a:t>
            </a:r>
            <a:r>
              <a:rPr lang="uk-UA" sz="1600" dirty="0" err="1" smtClean="0">
                <a:latin typeface="Calibri" panose="020F0502020204030204" pitchFamily="34" charset="0"/>
              </a:rPr>
              <a:t>Саннікова</a:t>
            </a:r>
            <a:r>
              <a:rPr lang="uk-UA" sz="1600" dirty="0" smtClean="0">
                <a:latin typeface="Calibri" panose="020F0502020204030204" pitchFamily="34" charset="0"/>
              </a:rPr>
              <a:t> // Розвиток організаційно-правових форм господарювання в аграрному секторі: матеріали «круглого столу»,              м. Харків, 13 червня 2014 р.: </a:t>
            </a:r>
            <a:r>
              <a:rPr lang="uk-UA" sz="1600" dirty="0" err="1" smtClean="0">
                <a:latin typeface="Calibri" panose="020F0502020204030204" pitchFamily="34" charset="0"/>
              </a:rPr>
              <a:t>зб</a:t>
            </a:r>
            <a:r>
              <a:rPr lang="uk-UA" sz="1600" dirty="0" smtClean="0">
                <a:latin typeface="Calibri" panose="020F0502020204030204" pitchFamily="34" charset="0"/>
              </a:rPr>
              <a:t>. тез наук. </a:t>
            </a:r>
            <a:r>
              <a:rPr lang="uk-UA" sz="1600" dirty="0" err="1" smtClean="0">
                <a:latin typeface="Calibri" panose="020F0502020204030204" pitchFamily="34" charset="0"/>
              </a:rPr>
              <a:t>доп</a:t>
            </a:r>
            <a:r>
              <a:rPr lang="uk-UA" sz="1600" dirty="0" smtClean="0">
                <a:latin typeface="Calibri" panose="020F0502020204030204" pitchFamily="34" charset="0"/>
              </a:rPr>
              <a:t>. / за ред. А.П. Гетьмана, М.В. Шульги; </a:t>
            </a:r>
            <a:r>
              <a:rPr lang="uk-UA" sz="1600" dirty="0" err="1" smtClean="0">
                <a:latin typeface="Calibri" panose="020F0502020204030204" pitchFamily="34" charset="0"/>
              </a:rPr>
              <a:t>Нац</a:t>
            </a:r>
            <a:r>
              <a:rPr lang="uk-UA" sz="1600" dirty="0" smtClean="0">
                <a:latin typeface="Calibri" panose="020F0502020204030204" pitchFamily="34" charset="0"/>
              </a:rPr>
              <a:t>. </a:t>
            </a:r>
            <a:r>
              <a:rPr lang="uk-UA" sz="1600" dirty="0" err="1">
                <a:latin typeface="Calibri" panose="020F0502020204030204" pitchFamily="34" charset="0"/>
              </a:rPr>
              <a:t>ю</a:t>
            </a:r>
            <a:r>
              <a:rPr lang="uk-UA" sz="1600" dirty="0" err="1" smtClean="0">
                <a:latin typeface="Calibri" panose="020F0502020204030204" pitchFamily="34" charset="0"/>
              </a:rPr>
              <a:t>рид</a:t>
            </a:r>
            <a:r>
              <a:rPr lang="uk-UA" sz="1600" dirty="0" smtClean="0">
                <a:latin typeface="Calibri" panose="020F0502020204030204" pitchFamily="34" charset="0"/>
              </a:rPr>
              <a:t>. ун-т ім. Ярослава Мудрого. – Х.: Оберіг, 2014. – С. 163-166.</a:t>
            </a:r>
          </a:p>
          <a:p>
            <a:pPr marL="342900" indent="-342900" algn="just">
              <a:buClr>
                <a:srgbClr val="BB173E"/>
              </a:buClr>
              <a:buFont typeface="Wingdings" panose="05000000000000000000" pitchFamily="2" charset="2"/>
              <a:buChar char="v"/>
            </a:pPr>
            <a:r>
              <a:rPr lang="uk-UA" sz="1600" b="1" i="1" dirty="0" smtClean="0">
                <a:latin typeface="Calibri" panose="020F0502020204030204" pitchFamily="34" charset="0"/>
              </a:rPr>
              <a:t>Буткевич О.В.</a:t>
            </a:r>
            <a:r>
              <a:rPr lang="uk-UA" sz="1600" dirty="0" smtClean="0">
                <a:latin typeface="Calibri" panose="020F0502020204030204" pitchFamily="34" charset="0"/>
              </a:rPr>
              <a:t> Чи є рішення Європейського суду з прав людини обов'язковими для України, як цього вимагає закон? / О.В. Буткевич // Правове забезпечення ефективного виконання рішень і застосування практики Європейського суду з прав людини: </a:t>
            </a:r>
            <a:r>
              <a:rPr lang="uk-UA" sz="1600" dirty="0" err="1" smtClean="0">
                <a:latin typeface="Calibri" panose="020F0502020204030204" pitchFamily="34" charset="0"/>
              </a:rPr>
              <a:t>зб</a:t>
            </a:r>
            <a:r>
              <a:rPr lang="uk-UA" sz="1600" dirty="0" smtClean="0">
                <a:latin typeface="Calibri" panose="020F0502020204030204" pitchFamily="34" charset="0"/>
              </a:rPr>
              <a:t>. </a:t>
            </a:r>
            <a:r>
              <a:rPr lang="uk-UA" sz="1600" dirty="0">
                <a:latin typeface="Calibri" panose="020F0502020204030204" pitchFamily="34" charset="0"/>
              </a:rPr>
              <a:t>н</a:t>
            </a:r>
            <a:r>
              <a:rPr lang="uk-UA" sz="1600" dirty="0" smtClean="0">
                <a:latin typeface="Calibri" panose="020F0502020204030204" pitchFamily="34" charset="0"/>
              </a:rPr>
              <a:t>аук. ст. </a:t>
            </a:r>
            <a:r>
              <a:rPr lang="uk-UA" sz="1600" dirty="0" err="1" smtClean="0">
                <a:latin typeface="Calibri" panose="020F0502020204030204" pitchFamily="34" charset="0"/>
              </a:rPr>
              <a:t>Міжнар</a:t>
            </a:r>
            <a:r>
              <a:rPr lang="uk-UA" sz="1600" dirty="0" smtClean="0">
                <a:latin typeface="Calibri" panose="020F0502020204030204" pitchFamily="34" charset="0"/>
              </a:rPr>
              <a:t>. </a:t>
            </a:r>
            <a:r>
              <a:rPr lang="uk-UA" sz="1600" dirty="0">
                <a:latin typeface="Calibri" panose="020F0502020204030204" pitchFamily="34" charset="0"/>
              </a:rPr>
              <a:t>н</a:t>
            </a:r>
            <a:r>
              <a:rPr lang="uk-UA" sz="1600" dirty="0" smtClean="0">
                <a:latin typeface="Calibri" panose="020F0502020204030204" pitchFamily="34" charset="0"/>
              </a:rPr>
              <a:t>аук. </a:t>
            </a:r>
            <a:r>
              <a:rPr lang="uk-UA" sz="1600" dirty="0" err="1">
                <a:latin typeface="Calibri" panose="020F0502020204030204" pitchFamily="34" charset="0"/>
              </a:rPr>
              <a:t>к</a:t>
            </a:r>
            <a:r>
              <a:rPr lang="uk-UA" sz="1600" dirty="0" err="1" smtClean="0">
                <a:latin typeface="Calibri" panose="020F0502020204030204" pitchFamily="34" charset="0"/>
              </a:rPr>
              <a:t>онф</a:t>
            </a:r>
            <a:r>
              <a:rPr lang="uk-UA" sz="1600" dirty="0" smtClean="0">
                <a:latin typeface="Calibri" panose="020F0502020204030204" pitchFamily="34" charset="0"/>
              </a:rPr>
              <a:t>., м. Одеса, 15 вересня 2015 р. / за ред. С.В. Ківалова; НУ !ОЮА». – Одеса, Фенікс, 2012. – С. 279-293.</a:t>
            </a:r>
            <a:endParaRPr lang="uk-UA" sz="1600" dirty="0">
              <a:latin typeface="Calibri" panose="020F0502020204030204" pitchFamily="34" charset="0"/>
            </a:endParaRPr>
          </a:p>
        </p:txBody>
      </p:sp>
      <p:pic>
        <p:nvPicPr>
          <p:cNvPr id="6" name="Picture 11" descr="Logo Sofiya WonR Small 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0678" y="5552529"/>
            <a:ext cx="140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71" y="404664"/>
            <a:ext cx="8001000" cy="756121"/>
          </a:xfrm>
        </p:spPr>
        <p:txBody>
          <a:bodyPr/>
          <a:lstStyle/>
          <a:p>
            <a:pPr marL="469900" indent="-469900" algn="ctr" eaLnBrk="1" hangingPunct="1">
              <a:defRPr/>
            </a:pPr>
            <a:r>
              <a:rPr lang="uk-UA" sz="37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ДЯКУЮ </a:t>
            </a:r>
            <a:r>
              <a:rPr lang="uk-UA" sz="3700" b="1" dirty="0" smtClean="0">
                <a:ln w="1905"/>
                <a:solidFill>
                  <a:srgbClr val="BB17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ЗА</a:t>
            </a:r>
            <a:r>
              <a:rPr lang="uk-UA" sz="37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 УВАГУ! </a:t>
            </a:r>
            <a:endParaRPr lang="ru-RU" sz="37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" y="1730864"/>
            <a:ext cx="3840665" cy="4264635"/>
          </a:xfrm>
        </p:spPr>
      </p:pic>
      <p:sp>
        <p:nvSpPr>
          <p:cNvPr id="2048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uk-UA" altLang="ru-RU" b="1" i="1" dirty="0" smtClean="0">
                <a:solidFill>
                  <a:srgbClr val="A5002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uk-UA" altLang="ru-RU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Олександр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uk-UA" altLang="ru-RU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Поліводський</a:t>
            </a:r>
            <a:endParaRPr lang="ru-RU" altLang="ru-RU" b="1" i="1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800" b="1" i="1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 i="1" dirty="0" err="1" smtClean="0">
                <a:solidFill>
                  <a:srgbClr val="A50021"/>
                </a:solidFill>
                <a:latin typeface="Calibri" panose="020F0502020204030204" pitchFamily="34" charset="0"/>
              </a:rPr>
              <a:t>Тел</a:t>
            </a:r>
            <a:r>
              <a:rPr lang="uk-UA" altLang="ru-RU" sz="18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.: (044) 331-04-85;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Факс: (044) 272-06-85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м. Київ, вул. Січових </a:t>
            </a:r>
            <a:r>
              <a:rPr lang="uk-UA" altLang="ru-RU" sz="1800" b="1" i="1" dirty="0">
                <a:solidFill>
                  <a:srgbClr val="A50021"/>
                </a:solidFill>
                <a:latin typeface="Calibri" panose="020F0502020204030204" pitchFamily="34" charset="0"/>
              </a:rPr>
              <a:t>С</a:t>
            </a:r>
            <a:r>
              <a:rPr lang="uk-UA" altLang="ru-RU" sz="1800" b="1" i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трільців, 10, оф. 45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sz="1800" b="1" i="1" u="sng" dirty="0" smtClean="0">
                <a:solidFill>
                  <a:srgbClr val="A50021"/>
                </a:solidFill>
                <a:latin typeface="Calibri" panose="020F0502020204030204" pitchFamily="34" charset="0"/>
                <a:hlinkClick r:id="rId3"/>
              </a:rPr>
              <a:t>office@</a:t>
            </a:r>
            <a:r>
              <a:rPr lang="uk-UA" sz="1800" b="1" i="1" u="sng" dirty="0" err="1" smtClean="0">
                <a:solidFill>
                  <a:srgbClr val="A50021"/>
                </a:solidFill>
                <a:latin typeface="Calibri" panose="020F0502020204030204" pitchFamily="34" charset="0"/>
                <a:hlinkClick r:id="rId3"/>
              </a:rPr>
              <a:t>lawfirmsofiya.kiev.ua</a:t>
            </a:r>
            <a:endParaRPr lang="uk-UA" sz="1800" b="1" i="1" u="sng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800" b="1" i="1" u="sng" dirty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1" i="1" u="sng" dirty="0" err="1" smtClean="0">
                <a:solidFill>
                  <a:srgbClr val="A50021"/>
                </a:solidFill>
                <a:latin typeface="Calibri" panose="020F0502020204030204" pitchFamily="34" charset="0"/>
              </a:rPr>
              <a:t>www.lawfirmsofiya.kiev.ua</a:t>
            </a:r>
            <a:r>
              <a:rPr lang="uk-UA" altLang="ru-RU" sz="1800" b="1" i="1" u="sng" dirty="0" smtClean="0">
                <a:solidFill>
                  <a:srgbClr val="A50021"/>
                </a:solidFill>
                <a:latin typeface="Calibri" panose="020F0502020204030204" pitchFamily="34" charset="0"/>
              </a:rPr>
              <a:t>  </a:t>
            </a:r>
            <a:endParaRPr lang="uk-UA" altLang="ru-RU" sz="1800" b="1" i="1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11" descr="Logo Sofiya WonR Small 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0678" y="5552529"/>
            <a:ext cx="140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6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ПРОЦЕСУАЛЬНЕ ЗАКОНОДАВСТВО УКРАЇНИ: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48722"/>
            <a:ext cx="8229600" cy="5132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Ст. 10 ЦПК</a:t>
            </a:r>
            <a:r>
              <a:rPr lang="en-US" sz="22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uk-UA" sz="2200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України,  ст. 11 ГПК України, ст. 7 КАС України містить однаковий підхід:</a:t>
            </a:r>
          </a:p>
          <a:p>
            <a:pPr marL="0" indent="0">
              <a:buNone/>
            </a:pPr>
            <a:endParaRPr lang="ru-RU" sz="2200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 fontAlgn="base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Примат </a:t>
            </a: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міжнародного</a:t>
            </a:r>
            <a:r>
              <a:rPr lang="ru-RU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 права; </a:t>
            </a:r>
          </a:p>
          <a:p>
            <a:pPr marL="352425" lvl="1" indent="-342900" fontAlgn="base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Якщо закон суперечить Конституції України, суд не застосовує такий закон чи інший правовий акт, а застосовує норми Конституції України як норми прямої дії; </a:t>
            </a:r>
          </a:p>
          <a:p>
            <a:pPr marL="352425" lvl="1" indent="-342900" fontAlgn="base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Право на звернення до ВС для вирішення питання стосовно внесення до КС України подання щодо конституційності закону;</a:t>
            </a:r>
            <a:endParaRPr lang="ru-RU" sz="22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 fontAlgn="base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Застосування</a:t>
            </a:r>
            <a:r>
              <a:rPr lang="ru-RU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 </a:t>
            </a:r>
            <a:r>
              <a:rPr lang="uk-UA" sz="22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Конвенції, та практики ЄСПЛ як джерело права (крім КАСУ). </a:t>
            </a:r>
          </a:p>
          <a:p>
            <a:pPr marL="9525" lvl="1" indent="704850" algn="ctr" fontAlgn="base">
              <a:spcBef>
                <a:spcPct val="0"/>
              </a:spcBef>
              <a:buClr>
                <a:srgbClr val="BB173E"/>
              </a:buClr>
              <a:buNone/>
            </a:pPr>
            <a:r>
              <a:rPr lang="uk-UA" sz="2200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Якщо закон суперечить  практиці ЄСПЛ, </a:t>
            </a:r>
          </a:p>
          <a:p>
            <a:pPr marL="9525" lvl="1" indent="704850" algn="ctr" fontAlgn="base">
              <a:spcBef>
                <a:spcPct val="0"/>
              </a:spcBef>
              <a:buClr>
                <a:srgbClr val="BB173E"/>
              </a:buClr>
              <a:buNone/>
            </a:pPr>
            <a:r>
              <a:rPr lang="uk-UA" sz="2200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чи є підстави не застосовувати такий </a:t>
            </a:r>
            <a:r>
              <a:rPr lang="uk-UA" sz="2200" i="1" dirty="0">
                <a:solidFill>
                  <a:srgbClr val="BB173E"/>
                </a:solidFill>
                <a:latin typeface="Calibri" panose="020F0502020204030204" pitchFamily="34" charset="0"/>
              </a:rPr>
              <a:t>з</a:t>
            </a:r>
            <a:r>
              <a:rPr lang="uk-UA" sz="2200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акон?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ПІДСТАВИ ДЛЯ ПЕРЕГЛЯДУ РІШЕНЬ</a:t>
            </a:r>
            <a:b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СУДІВ УКРАЇНИ: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Рішення ЄСПЛ є виключною обставиною: </a:t>
            </a:r>
          </a:p>
          <a:p>
            <a:pPr marL="752475" lvl="2" indent="-342900">
              <a:spcBef>
                <a:spcPct val="0"/>
              </a:spcBef>
              <a:buClr>
                <a:srgbClr val="BB173E"/>
              </a:buClr>
            </a:pPr>
            <a:r>
              <a:rPr lang="uk-UA" sz="2600" dirty="0">
                <a:solidFill>
                  <a:srgbClr val="BB173E"/>
                </a:solidFill>
                <a:latin typeface="Calibri" panose="020F0502020204030204" pitchFamily="34" charset="0"/>
              </a:rPr>
              <a:t>Пункт 2) ч. 3 ст. 423 ЦПК </a:t>
            </a:r>
            <a:r>
              <a:rPr lang="uk-UA" sz="26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України; </a:t>
            </a:r>
            <a:endParaRPr lang="uk-UA" sz="26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752475" lvl="2" indent="-342900">
              <a:spcBef>
                <a:spcPct val="0"/>
              </a:spcBef>
              <a:buClr>
                <a:srgbClr val="BB173E"/>
              </a:buClr>
            </a:pPr>
            <a:r>
              <a:rPr lang="uk-UA" sz="2600" dirty="0">
                <a:solidFill>
                  <a:srgbClr val="BB173E"/>
                </a:solidFill>
                <a:latin typeface="Calibri" panose="020F0502020204030204" pitchFamily="34" charset="0"/>
              </a:rPr>
              <a:t>Пункт 2) ч. 3 ст. 320 ГПК </a:t>
            </a:r>
            <a:r>
              <a:rPr lang="uk-UA" sz="26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України;</a:t>
            </a:r>
            <a:endParaRPr lang="uk-UA" sz="26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752475" lvl="2" indent="-342900">
              <a:spcBef>
                <a:spcPct val="0"/>
              </a:spcBef>
              <a:buClr>
                <a:srgbClr val="BB173E"/>
              </a:buClr>
            </a:pPr>
            <a:r>
              <a:rPr lang="uk-UA" sz="2600" dirty="0">
                <a:solidFill>
                  <a:srgbClr val="BB173E"/>
                </a:solidFill>
                <a:latin typeface="Calibri" panose="020F0502020204030204" pitchFamily="34" charset="0"/>
              </a:rPr>
              <a:t>Пункт 3) ч. 5 ст. 361 КАС </a:t>
            </a:r>
            <a:r>
              <a:rPr lang="uk-UA" sz="26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України;</a:t>
            </a:r>
            <a:endParaRPr lang="uk-UA" sz="2600" dirty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u="sng" dirty="0">
                <a:solidFill>
                  <a:srgbClr val="BB173E"/>
                </a:solidFill>
                <a:latin typeface="Calibri" panose="020F0502020204030204" pitchFamily="34" charset="0"/>
              </a:rPr>
              <a:t>Підстава</a:t>
            </a: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: встановлена міжнародною судовою установою, юрисдикція якої визнана Україною, порушення Україною міжнародних зобов'язань при вирішення </a:t>
            </a: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даної справи; </a:t>
            </a: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u="sng" dirty="0" smtClean="0">
                <a:solidFill>
                  <a:srgbClr val="BB173E"/>
                </a:solidFill>
                <a:latin typeface="Calibri" panose="020F0502020204030204" pitchFamily="34" charset="0"/>
              </a:rPr>
              <a:t>Обмеження</a:t>
            </a: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: заявник не може виходити за межі заявлених вимог. </a:t>
            </a:r>
            <a:endParaRPr lang="uk-UA" sz="3000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ВИКОНАННЯ РІШЕННЯ ЄСПЛ:</a:t>
            </a:r>
            <a:b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uk-UA" sz="3200" b="1" dirty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uk-UA" sz="3200" b="1" dirty="0" smtClean="0">
                <a:solidFill>
                  <a:srgbClr val="BB173E"/>
                </a:solidFill>
                <a:latin typeface="Calibri" panose="020F0502020204030204" pitchFamily="34" charset="0"/>
                <a:ea typeface="+mn-ea"/>
                <a:cs typeface="+mn-cs"/>
              </a:rPr>
              <a:t>ЗУ «Про виконання…»)  </a:t>
            </a:r>
            <a:endParaRPr lang="ru-RU" sz="3200" b="1" dirty="0">
              <a:solidFill>
                <a:srgbClr val="BB173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Виплата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відшкодування; </a:t>
            </a:r>
          </a:p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Додаткові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заходи індивідуального характеру: </a:t>
            </a:r>
            <a:endParaRPr lang="uk-UA" dirty="0" smtClean="0">
              <a:solidFill>
                <a:srgbClr val="BB173E"/>
              </a:solidFill>
              <a:latin typeface="Calibri" panose="020F0502020204030204" pitchFamily="34" charset="0"/>
            </a:endParaRPr>
          </a:p>
          <a:p>
            <a:pPr lvl="1"/>
            <a:r>
              <a:rPr lang="uk-UA" sz="28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Відновлення </a:t>
            </a:r>
            <a:r>
              <a:rPr lang="uk-UA" sz="2800" dirty="0">
                <a:solidFill>
                  <a:srgbClr val="BB173E"/>
                </a:solidFill>
                <a:latin typeface="Calibri" panose="020F0502020204030204" pitchFamily="34" charset="0"/>
              </a:rPr>
              <a:t>попереднього юридичного </a:t>
            </a:r>
            <a:r>
              <a:rPr lang="uk-UA" sz="28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стану:</a:t>
            </a:r>
          </a:p>
          <a:p>
            <a:pPr lvl="2"/>
            <a:r>
              <a:rPr lang="uk-UA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Повторний розгляд справи судом;</a:t>
            </a:r>
          </a:p>
          <a:p>
            <a:pPr lvl="2"/>
            <a:r>
              <a:rPr lang="uk-UA" i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Повторний </a:t>
            </a:r>
            <a:r>
              <a:rPr lang="uk-UA" i="1" dirty="0">
                <a:solidFill>
                  <a:srgbClr val="BB173E"/>
                </a:solidFill>
                <a:latin typeface="Calibri" panose="020F0502020204030204" pitchFamily="34" charset="0"/>
              </a:rPr>
              <a:t>розгляд справи адміністративним органом; </a:t>
            </a:r>
          </a:p>
          <a:p>
            <a:pPr marL="800100" lvl="3" indent="-342900"/>
            <a:r>
              <a:rPr lang="uk-UA" sz="28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Інші заходи, що передбачені у рішенні</a:t>
            </a:r>
          </a:p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Заходи загального характеру.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6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Заходи загального характеру при виконанні рішення ЄСПЛ: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>
            <a:normAutofit/>
          </a:bodyPr>
          <a:lstStyle/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Внесення змін до чинного законодавства та практики його застосування; </a:t>
            </a: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Внесення змін до адміністративної практики; </a:t>
            </a: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Забезпечення юридичної експертизи законопроектів;</a:t>
            </a:r>
          </a:p>
          <a:p>
            <a:pPr marL="352425" lvl="1" indent="-342900">
              <a:spcBef>
                <a:spcPct val="0"/>
              </a:spcBef>
              <a:buClr>
                <a:srgbClr val="BB173E"/>
              </a:buClr>
              <a:buFont typeface="Arial" panose="020B0604020202020204" pitchFamily="34" charset="0"/>
              <a:buChar char="•"/>
            </a:pPr>
            <a:r>
              <a:rPr lang="uk-UA" sz="3000" dirty="0" smtClean="0">
                <a:solidFill>
                  <a:srgbClr val="BB173E"/>
                </a:solidFill>
                <a:latin typeface="Calibri" panose="020F0502020204030204" pitchFamily="34" charset="0"/>
              </a:rPr>
              <a:t>Забезпечення </a:t>
            </a:r>
            <a:r>
              <a:rPr lang="uk-UA" sz="3000" dirty="0">
                <a:solidFill>
                  <a:srgbClr val="BB173E"/>
                </a:solidFill>
                <a:latin typeface="Calibri" panose="020F0502020204030204" pitchFamily="34" charset="0"/>
              </a:rPr>
              <a:t>професійної підготовки суддів, прокурорів, адвокатів, працівників правоохоронних органів та ін. </a:t>
            </a:r>
          </a:p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  <a:t>Дії органу представництва </a:t>
            </a:r>
            <a:b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</a:br>
            <a: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  <a:t>(ст. 14 Закону «Про виконання…»): </a:t>
            </a:r>
            <a:endParaRPr lang="ru-RU" sz="40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Аналіз обставин справи, які призвели до порушення;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Надання пропозицій щодо внесення змін до чинного законодавства;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Пропозиції щодо змін до адмін. практики;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Пропозиції про врахування підчас підготовки законопроектів;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 пропозиції щодо професійної підготовки;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Надання переліку відповідальних центральних органів;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Аналітичний огляд для ВСУ; </a:t>
            </a:r>
          </a:p>
          <a:p>
            <a:r>
              <a:rPr lang="uk-UA" sz="2400" dirty="0">
                <a:solidFill>
                  <a:srgbClr val="BB173E"/>
                </a:solidFill>
                <a:latin typeface="Calibri" panose="020F0502020204030204" pitchFamily="34" charset="0"/>
              </a:rPr>
              <a:t>Надсилання до ВР пропозицій для врахування у роботі. </a:t>
            </a:r>
            <a:endParaRPr lang="ru-RU" sz="2400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82239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BB173E"/>
                </a:solidFill>
                <a:latin typeface="Calibri" panose="020F0502020204030204" pitchFamily="34" charset="0"/>
              </a:rPr>
              <a:t>Дії КМ України (ст. 18 Закону України «Про виконання …»: </a:t>
            </a:r>
            <a:endParaRPr lang="ru-RU" sz="4000" b="1" dirty="0">
              <a:solidFill>
                <a:srgbClr val="BB173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Прем'єр</a:t>
            </a:r>
            <a:r>
              <a:rPr lang="uk-UA" dirty="0" smtClean="0"/>
              <a:t>:</a:t>
            </a:r>
          </a:p>
          <a:p>
            <a:pPr lvl="1"/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визначає центральні органи влади відповідальні за виконання заходів; </a:t>
            </a:r>
          </a:p>
          <a:p>
            <a:pPr lvl="1"/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надає їм доручення з метою запровадження заходів; </a:t>
            </a:r>
          </a:p>
          <a:p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КМУ та Центральний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орган визначений Прем'єром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Приймає відповідні акти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;</a:t>
            </a:r>
          </a:p>
          <a:p>
            <a:pPr lvl="1"/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Вносить </a:t>
            </a:r>
            <a:r>
              <a:rPr lang="uk-UA" dirty="0">
                <a:solidFill>
                  <a:srgbClr val="BB173E"/>
                </a:solidFill>
                <a:latin typeface="Calibri" panose="020F0502020204030204" pitchFamily="34" charset="0"/>
              </a:rPr>
              <a:t>пропозиції щодо </a:t>
            </a:r>
            <a:r>
              <a:rPr lang="uk-UA" dirty="0" smtClean="0">
                <a:solidFill>
                  <a:srgbClr val="BB173E"/>
                </a:solidFill>
                <a:latin typeface="Calibri" panose="020F0502020204030204" pitchFamily="34" charset="0"/>
              </a:rPr>
              <a:t>удосконалення законодавства.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9E78-2CB7-480C-9CE2-94E85DC1AD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8" y="5589240"/>
            <a:ext cx="1373163" cy="5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17307</TotalTime>
  <Words>2930</Words>
  <Application>Microsoft Office PowerPoint</Application>
  <PresentationFormat>Экран (4:3)</PresentationFormat>
  <Paragraphs>309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ЗАКОНОДАВСТВО УКРАЇНИ ЩОДО ВИКОНАННЯ РІШЕНЬ ЄСПЛ:</vt:lpstr>
      <vt:lpstr>ПРОЦЕСУАЛЬНЕ ЗАКОНОДАВСТВО УКРАЇНИ:</vt:lpstr>
      <vt:lpstr>ПІДСТАВИ ДЛЯ ПЕРЕГЛЯДУ РІШЕНЬ СУДІВ УКРАЇНИ: </vt:lpstr>
      <vt:lpstr>ВИКОНАННЯ РІШЕННЯ ЄСПЛ: (ЗУ «Про виконання…»)  </vt:lpstr>
      <vt:lpstr>Заходи загального характеру при виконанні рішення ЄСПЛ: </vt:lpstr>
      <vt:lpstr>Дії органу представництва  (ст. 14 Закону «Про виконання…»): </vt:lpstr>
      <vt:lpstr>Дії КМ України (ст. 18 Закону України «Про виконання …»: </vt:lpstr>
      <vt:lpstr>Порядок застосування  практики ЄСПЛ:</vt:lpstr>
      <vt:lpstr>НОРМИ МІЖНАРОДНОГО ПРАВА: </vt:lpstr>
      <vt:lpstr>ПРАВОВІ КОНЦЕПЦІЇ ТА ДОКТРИНИ ЄСПЛ:</vt:lpstr>
      <vt:lpstr>Презентация PowerPoint</vt:lpstr>
      <vt:lpstr>ПРАВОВА ВИЗНАЧЕНІСТЬ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ЛЕГІТИМНА МЕТА:</vt:lpstr>
      <vt:lpstr>СПРАВЕДЛИВИЙ БАЛАНС: </vt:lpstr>
      <vt:lpstr>ПИТАННЯ: </vt:lpstr>
      <vt:lpstr>Презентация PowerPoint</vt:lpstr>
      <vt:lpstr>ПИТАННЯ: </vt:lpstr>
      <vt:lpstr>Наслідки прийняття  «Зеленчук та Цицюра проти України» </vt:lpstr>
      <vt:lpstr>УХВАЛА КС УКРАЇНИ ЩОДО КОНСТИТУЦІЙНОСТІ ПОЛОЖЕНЬ ЗК УКРАЇНИ від 14.02.2018 р.  </vt:lpstr>
      <vt:lpstr>ЗВЕРНЕННЯ ДО КС УКРАЇНИ: </vt:lpstr>
      <vt:lpstr>ЕТАПИ РОЗГЛЯДУ КОНСТИТУЦІЙНОЇ СКАРГИ У КС УКРАЇНИ:</vt:lpstr>
      <vt:lpstr>ВИСНОВКИ: 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DFID URLP PLU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Мікрокредитування у сільському господарстві</dc:title>
  <dc:creator>Natalia Levchuk</dc:creator>
  <cp:lastModifiedBy>A.Fedun</cp:lastModifiedBy>
  <cp:revision>910</cp:revision>
  <cp:lastPrinted>2016-07-19T07:39:15Z</cp:lastPrinted>
  <dcterms:created xsi:type="dcterms:W3CDTF">2003-04-16T08:22:19Z</dcterms:created>
  <dcterms:modified xsi:type="dcterms:W3CDTF">2018-08-31T10:03:21Z</dcterms:modified>
</cp:coreProperties>
</file>