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89" r:id="rId4"/>
    <p:sldId id="290" r:id="rId5"/>
    <p:sldId id="291" r:id="rId6"/>
    <p:sldId id="275" r:id="rId7"/>
    <p:sldId id="276" r:id="rId8"/>
    <p:sldId id="278" r:id="rId9"/>
    <p:sldId id="287" r:id="rId10"/>
    <p:sldId id="288" r:id="rId11"/>
    <p:sldId id="292" r:id="rId12"/>
    <p:sldId id="293" r:id="rId13"/>
    <p:sldId id="294" r:id="rId14"/>
    <p:sldId id="295" r:id="rId15"/>
    <p:sldId id="296" r:id="rId16"/>
    <p:sldId id="297" r:id="rId17"/>
    <p:sldId id="298" r:id="rId18"/>
    <p:sldId id="299" r:id="rId19"/>
    <p:sldId id="300" r:id="rId20"/>
    <p:sldId id="301" r:id="rId21"/>
    <p:sldId id="302" r:id="rId22"/>
    <p:sldId id="28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082" autoAdjust="0"/>
  </p:normalViewPr>
  <p:slideViewPr>
    <p:cSldViewPr snapToGrid="0">
      <p:cViewPr varScale="1">
        <p:scale>
          <a:sx n="60" d="100"/>
          <a:sy n="60" d="100"/>
        </p:scale>
        <p:origin x="-22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41"/>
            <a:ext cx="36576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12800" y="274641"/>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F8B2519-A237-43BC-9ABB-F8F3EDBC72D0}" type="datetimeFigureOut">
              <a:rPr lang="ru-RU" smtClean="0"/>
              <a:pPr/>
              <a:t>29.08.2018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4F126D-CD22-4E51-8C76-50101C1D54E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B2519-A237-43BC-9ABB-F8F3EDBC72D0}" type="datetimeFigureOut">
              <a:rPr lang="ru-RU" smtClean="0"/>
              <a:pPr/>
              <a:t>29.08.2018</a:t>
            </a:fld>
            <a:endParaRPr lang="ru-RU"/>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F126D-CD22-4E51-8C76-50101C1D54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622852"/>
            <a:ext cx="9144000" cy="2009989"/>
          </a:xfrm>
        </p:spPr>
        <p:txBody>
          <a:bodyPr>
            <a:normAutofit/>
          </a:bodyPr>
          <a:lstStyle/>
          <a:p>
            <a:r>
              <a:rPr lang="ru-RU" sz="4400" dirty="0" smtClean="0">
                <a:ln w="0"/>
                <a:solidFill>
                  <a:schemeClr val="accent1"/>
                </a:solidFill>
                <a:effectLst>
                  <a:outerShdw blurRad="38100" dist="25400" dir="5400000" algn="ctr" rotWithShape="0">
                    <a:srgbClr val="6E747A">
                      <a:alpha val="43000"/>
                    </a:srgbClr>
                  </a:outerShdw>
                </a:effectLst>
              </a:rPr>
              <a:t>РИНОК ЗЕМЛІ: ЗАКОНОДАВЧІ НОВЕЛИ ТА ПРОБЛЕМИ ЇХ РЕАЛІЗАЦІЇ</a:t>
            </a:r>
            <a:endParaRPr lang="ru-RU" sz="4400" dirty="0">
              <a:ln w="0"/>
              <a:solidFill>
                <a:schemeClr val="accent1"/>
              </a:solidFill>
              <a:effectLst>
                <a:outerShdw blurRad="38100" dist="25400" dir="5400000" algn="ctr" rotWithShape="0">
                  <a:srgbClr val="6E747A">
                    <a:alpha val="43000"/>
                  </a:srgbClr>
                </a:outerShdw>
              </a:effectLst>
            </a:endParaRPr>
          </a:p>
        </p:txBody>
      </p:sp>
      <p:sp>
        <p:nvSpPr>
          <p:cNvPr id="3" name="Підзаголовок 2"/>
          <p:cNvSpPr>
            <a:spLocks noGrp="1"/>
          </p:cNvSpPr>
          <p:nvPr>
            <p:ph type="subTitle" idx="1"/>
          </p:nvPr>
        </p:nvSpPr>
        <p:spPr>
          <a:xfrm>
            <a:off x="809469" y="2963917"/>
            <a:ext cx="10792918" cy="3610305"/>
          </a:xfrm>
        </p:spPr>
        <p:txBody>
          <a:bodyPr>
            <a:normAutofit/>
          </a:bodyPr>
          <a:lstStyle/>
          <a:p>
            <a:r>
              <a:rPr lang="uk-UA" sz="3600" dirty="0" smtClean="0">
                <a:ln w="0"/>
                <a:effectLst>
                  <a:outerShdw blurRad="38100" dist="19050" dir="2700000" algn="tl" rotWithShape="0">
                    <a:schemeClr val="dk1">
                      <a:alpha val="40000"/>
                    </a:schemeClr>
                  </a:outerShdw>
                </a:effectLst>
              </a:rPr>
              <a:t>ВОЛОДИМИР НОСІК</a:t>
            </a:r>
            <a:endParaRPr lang="uk-UA" sz="3900" dirty="0">
              <a:ln w="0"/>
              <a:effectLst>
                <a:outerShdw blurRad="38100" dist="19050" dir="2700000" algn="tl" rotWithShape="0">
                  <a:schemeClr val="dk1">
                    <a:alpha val="40000"/>
                  </a:schemeClr>
                </a:outerShdw>
              </a:effectLst>
            </a:endParaRPr>
          </a:p>
          <a:p>
            <a:r>
              <a:rPr lang="uk-UA" sz="3000" dirty="0" smtClean="0">
                <a:ln w="0"/>
                <a:effectLst>
                  <a:outerShdw blurRad="38100" dist="19050" dir="2700000" algn="tl" rotWithShape="0">
                    <a:schemeClr val="dk1">
                      <a:alpha val="40000"/>
                    </a:schemeClr>
                  </a:outerShdw>
                </a:effectLst>
              </a:rPr>
              <a:t>Доктор юридичних наук, професор кафедри земельного та аграрного права КНУ імені Тараса Шевченка, професор,</a:t>
            </a:r>
          </a:p>
          <a:p>
            <a:r>
              <a:rPr lang="uk-UA" sz="3000" smtClean="0">
                <a:ln w="0"/>
                <a:effectLst>
                  <a:outerShdw blurRad="38100" dist="19050" dir="2700000" algn="tl" rotWithShape="0">
                    <a:schemeClr val="dk1">
                      <a:alpha val="40000"/>
                    </a:schemeClr>
                  </a:outerShdw>
                </a:effectLst>
              </a:rPr>
              <a:t> </a:t>
            </a:r>
            <a:r>
              <a:rPr lang="uk-UA" sz="3000" smtClean="0">
                <a:ln w="0"/>
                <a:effectLst>
                  <a:outerShdw blurRad="38100" dist="19050" dir="2700000" algn="tl" rotWithShape="0">
                    <a:schemeClr val="dk1">
                      <a:alpha val="40000"/>
                    </a:schemeClr>
                  </a:outerShdw>
                </a:effectLst>
              </a:rPr>
              <a:t>член-кореспондент </a:t>
            </a:r>
            <a:r>
              <a:rPr lang="uk-UA" sz="3000" dirty="0">
                <a:ln w="0"/>
                <a:effectLst>
                  <a:outerShdw blurRad="38100" dist="19050" dir="2700000" algn="tl" rotWithShape="0">
                    <a:schemeClr val="dk1">
                      <a:alpha val="40000"/>
                    </a:schemeClr>
                  </a:outerShdw>
                </a:effectLst>
              </a:rPr>
              <a:t>Національної академії правових наук </a:t>
            </a:r>
            <a:r>
              <a:rPr lang="uk-UA" sz="3000" dirty="0" smtClean="0">
                <a:ln w="0"/>
                <a:effectLst>
                  <a:outerShdw blurRad="38100" dist="19050" dir="2700000" algn="tl" rotWithShape="0">
                    <a:schemeClr val="dk1">
                      <a:alpha val="40000"/>
                    </a:schemeClr>
                  </a:outerShdw>
                </a:effectLst>
              </a:rPr>
              <a:t>України</a:t>
            </a:r>
          </a:p>
          <a:p>
            <a:endParaRPr lang="uk-UA" sz="3000" dirty="0" smtClean="0">
              <a:ln w="0"/>
              <a:effectLst>
                <a:outerShdw blurRad="38100" dist="19050" dir="2700000" algn="tl" rotWithShape="0">
                  <a:schemeClr val="dk1">
                    <a:alpha val="40000"/>
                  </a:schemeClr>
                </a:outerShdw>
              </a:effectLst>
            </a:endParaRPr>
          </a:p>
          <a:p>
            <a:endParaRPr lang="uk-UA" sz="3000" dirty="0" smtClean="0">
              <a:ln w="0"/>
              <a:effectLst>
                <a:outerShdw blurRad="38100" dist="19050" dir="2700000" algn="tl" rotWithShape="0">
                  <a:schemeClr val="dk1">
                    <a:alpha val="40000"/>
                  </a:schemeClr>
                </a:outerShdw>
              </a:effectLst>
            </a:endParaRPr>
          </a:p>
          <a:p>
            <a:endParaRPr lang="uk-UA" sz="3000" dirty="0">
              <a:ln w="0"/>
              <a:effectLst>
                <a:outerShdw blurRad="38100" dist="19050" dir="2700000" algn="tl" rotWithShape="0">
                  <a:schemeClr val="dk1">
                    <a:alpha val="40000"/>
                  </a:schemeClr>
                </a:outerShdw>
              </a:effectLst>
            </a:endParaRPr>
          </a:p>
          <a:p>
            <a:endParaRPr lang="uk-UA" dirty="0"/>
          </a:p>
          <a:p>
            <a:endParaRPr lang="uk-UA" dirty="0"/>
          </a:p>
          <a:p>
            <a:endParaRPr lang="ru-RU" dirty="0"/>
          </a:p>
        </p:txBody>
      </p:sp>
    </p:spTree>
    <p:extLst>
      <p:ext uri="{BB962C8B-B14F-4D97-AF65-F5344CB8AC3E}">
        <p14:creationId xmlns="" xmlns:p14="http://schemas.microsoft.com/office/powerpoint/2010/main" val="14709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841" y="220717"/>
            <a:ext cx="11603421" cy="1213945"/>
          </a:xfrm>
        </p:spPr>
        <p:txBody>
          <a:bodyPr>
            <a:normAutofit fontScale="90000"/>
          </a:bodyPr>
          <a:lstStyle/>
          <a:p>
            <a:r>
              <a:rPr lang="uk-UA" b="1" dirty="0" smtClean="0"/>
              <a:t>Яким чином має виконуватись Рішення ЄСПЛ в Україні?</a:t>
            </a:r>
            <a:endParaRPr lang="uk-UA" b="1" dirty="0"/>
          </a:p>
        </p:txBody>
      </p:sp>
      <p:sp>
        <p:nvSpPr>
          <p:cNvPr id="3" name="Содержимое 2"/>
          <p:cNvSpPr>
            <a:spLocks noGrp="1"/>
          </p:cNvSpPr>
          <p:nvPr>
            <p:ph idx="1"/>
          </p:nvPr>
        </p:nvSpPr>
        <p:spPr>
          <a:xfrm>
            <a:off x="283779" y="1466193"/>
            <a:ext cx="11698014" cy="5108028"/>
          </a:xfrm>
        </p:spPr>
        <p:txBody>
          <a:bodyPr>
            <a:normAutofit fontScale="85000" lnSpcReduction="20000"/>
          </a:bodyPr>
          <a:lstStyle/>
          <a:p>
            <a:r>
              <a:rPr lang="uk-UA" sz="3200" b="1" dirty="0" smtClean="0"/>
              <a:t>Суб'єктом </a:t>
            </a:r>
            <a:r>
              <a:rPr lang="uk-UA" sz="3200" dirty="0" smtClean="0"/>
              <a:t>виконання рішення виступає Україна в особі органів державної влади та місцевого самоврядування.</a:t>
            </a:r>
          </a:p>
          <a:p>
            <a:r>
              <a:rPr lang="uk-UA" sz="3200" dirty="0" smtClean="0"/>
              <a:t>Можливі Юридичні моделі виконання рішення:</a:t>
            </a:r>
          </a:p>
          <a:p>
            <a:r>
              <a:rPr lang="uk-UA" sz="3200" b="1" dirty="0" smtClean="0"/>
              <a:t>А – Цивільно-правова </a:t>
            </a:r>
            <a:r>
              <a:rPr lang="uk-UA" sz="3200" dirty="0" smtClean="0"/>
              <a:t>шляхом додержання і виконання норм чинного законодавства про право власності на землю у разі відчуження земельних ділянок сільськогосподарського призначення</a:t>
            </a:r>
          </a:p>
          <a:p>
            <a:r>
              <a:rPr lang="uk-UA" sz="3200" b="1" dirty="0" smtClean="0"/>
              <a:t>Б – Судово-правова </a:t>
            </a:r>
            <a:r>
              <a:rPr lang="uk-UA" sz="3200" dirty="0" smtClean="0"/>
              <a:t>шляхом застосування чинного земельного, цивільного та іншого законодавства до вирішення спорів про відчуження земель сільськогосподарського призначення</a:t>
            </a:r>
          </a:p>
          <a:p>
            <a:r>
              <a:rPr lang="uk-UA" sz="3200" b="1" dirty="0" smtClean="0"/>
              <a:t>В – Конституційно-правова</a:t>
            </a:r>
            <a:r>
              <a:rPr lang="uk-UA" sz="3200" dirty="0" smtClean="0"/>
              <a:t> шляхом звернення до </a:t>
            </a:r>
            <a:r>
              <a:rPr lang="uk-UA" sz="3200" dirty="0" err="1" smtClean="0"/>
              <a:t>КС</a:t>
            </a:r>
            <a:r>
              <a:rPr lang="uk-UA" sz="3200" dirty="0" smtClean="0"/>
              <a:t> України з конституційним поданням чи конституційною скаргою</a:t>
            </a:r>
          </a:p>
          <a:p>
            <a:r>
              <a:rPr lang="uk-UA" sz="3200" b="1" dirty="0" smtClean="0"/>
              <a:t>В – Законодавча </a:t>
            </a:r>
            <a:r>
              <a:rPr lang="uk-UA" sz="3200" dirty="0" smtClean="0"/>
              <a:t>шляхом розробки і прийняття законів щодо здійснення права власності на сільськогосподарські землі </a:t>
            </a:r>
            <a:endParaRPr lang="uk-UA"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187" y="189187"/>
            <a:ext cx="11761076" cy="1481958"/>
          </a:xfrm>
        </p:spPr>
        <p:txBody>
          <a:bodyPr>
            <a:normAutofit fontScale="90000"/>
          </a:bodyPr>
          <a:lstStyle/>
          <a:p>
            <a:r>
              <a:rPr lang="uk-UA" sz="3600" b="1" dirty="0" smtClean="0"/>
              <a:t/>
            </a:r>
            <a:br>
              <a:rPr lang="uk-UA" sz="3600" b="1" dirty="0" smtClean="0"/>
            </a:br>
            <a:r>
              <a:rPr lang="uk-UA" sz="3600" b="1" dirty="0" smtClean="0"/>
              <a:t/>
            </a:r>
            <a:br>
              <a:rPr lang="uk-UA" sz="3600" b="1" dirty="0" smtClean="0"/>
            </a:br>
            <a:r>
              <a:rPr lang="uk-UA" sz="3600" b="1" dirty="0" smtClean="0"/>
              <a:t>Чи зобов’язана ВР України приймати закон про скасування заборони на продаж земель сільськогосподарського призначення?</a:t>
            </a:r>
            <a:r>
              <a:rPr lang="uk-UA" dirty="0" smtClean="0"/>
              <a:t/>
            </a:r>
            <a:br>
              <a:rPr lang="uk-UA" dirty="0" smtClean="0"/>
            </a:br>
            <a:endParaRPr lang="uk-UA" dirty="0"/>
          </a:p>
        </p:txBody>
      </p:sp>
      <p:sp>
        <p:nvSpPr>
          <p:cNvPr id="3" name="Содержимое 2"/>
          <p:cNvSpPr>
            <a:spLocks noGrp="1"/>
          </p:cNvSpPr>
          <p:nvPr>
            <p:ph idx="1"/>
          </p:nvPr>
        </p:nvSpPr>
        <p:spPr>
          <a:xfrm>
            <a:off x="609600" y="2002221"/>
            <a:ext cx="10972800" cy="4123945"/>
          </a:xfrm>
        </p:spPr>
        <p:txBody>
          <a:bodyPr/>
          <a:lstStyle/>
          <a:p>
            <a:r>
              <a:rPr lang="uk-UA" dirty="0" smtClean="0"/>
              <a:t>Параграф 150 рішення, відповідно до якого </a:t>
            </a:r>
            <a:r>
              <a:rPr lang="uk-UA" dirty="0" err="1" smtClean="0"/>
              <a:t>“</a:t>
            </a:r>
            <a:r>
              <a:rPr lang="uk-UA" i="1" dirty="0" err="1" smtClean="0"/>
              <a:t>держава</a:t>
            </a:r>
            <a:r>
              <a:rPr lang="uk-UA" i="1" dirty="0" smtClean="0"/>
              <a:t> залишається вільною у виборі засобів, за допомогою яких вона виконає зобов’язання, що випливають з виконання рішення </a:t>
            </a:r>
            <a:r>
              <a:rPr lang="uk-UA" i="1" dirty="0" err="1" smtClean="0"/>
              <a:t>Суду”</a:t>
            </a:r>
            <a:endParaRPr lang="uk-UA" dirty="0" smtClean="0"/>
          </a:p>
          <a:p>
            <a:r>
              <a:rPr lang="uk-UA" b="1" dirty="0" smtClean="0"/>
              <a:t>Держава не може продовжувати законодавчу заборону на відчуження земель сільськогосподарського призначення приватної власності !!!!!!!! – Основна суть Рішення!</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038006"/>
          </a:xfrm>
        </p:spPr>
        <p:txBody>
          <a:bodyPr>
            <a:normAutofit/>
          </a:bodyPr>
          <a:lstStyle/>
          <a:p>
            <a:r>
              <a:rPr lang="uk-UA" sz="3200" b="1" dirty="0" smtClean="0"/>
              <a:t>СПОСОБИ ВИКОНАННЯ РІШЕННЯ ВР УКРАЇНИ</a:t>
            </a:r>
            <a:endParaRPr lang="uk-UA" sz="3200" b="1" dirty="0"/>
          </a:p>
        </p:txBody>
      </p:sp>
      <p:sp>
        <p:nvSpPr>
          <p:cNvPr id="3" name="Содержимое 2"/>
          <p:cNvSpPr>
            <a:spLocks noGrp="1"/>
          </p:cNvSpPr>
          <p:nvPr>
            <p:ph idx="1"/>
          </p:nvPr>
        </p:nvSpPr>
        <p:spPr>
          <a:xfrm>
            <a:off x="315309" y="1560786"/>
            <a:ext cx="11634953" cy="4981904"/>
          </a:xfrm>
        </p:spPr>
        <p:txBody>
          <a:bodyPr>
            <a:normAutofit fontScale="85000" lnSpcReduction="10000"/>
          </a:bodyPr>
          <a:lstStyle/>
          <a:p>
            <a:pPr algn="just"/>
            <a:r>
              <a:rPr lang="uk-UA" dirty="0" smtClean="0"/>
              <a:t>Прийняти закон про скасування заборони або про перехід прав на землю в ринкових умовах (П.15 Перехідні положення до ЗКУ)</a:t>
            </a:r>
          </a:p>
          <a:p>
            <a:pPr algn="just"/>
            <a:r>
              <a:rPr lang="uk-UA" dirty="0" smtClean="0"/>
              <a:t>Звернутись до </a:t>
            </a:r>
            <a:r>
              <a:rPr lang="uk-UA" dirty="0" err="1" smtClean="0"/>
              <a:t>КС</a:t>
            </a:r>
            <a:r>
              <a:rPr lang="uk-UA" dirty="0" smtClean="0"/>
              <a:t> України з новим конституційним поданням про  визнання неконституційними норму п. 15 ЗКУ про заборону на відчуження сільськогосподарських земель та зміну їх цільового призначення </a:t>
            </a:r>
          </a:p>
          <a:p>
            <a:pPr algn="just"/>
            <a:r>
              <a:rPr lang="uk-UA" dirty="0" smtClean="0"/>
              <a:t>Залишити чинними положення  норм ст.. 81, 130 та інших  норм ЗКУ щодо переходу прав на землі сільськогосподарського призначення. (п.126 Рішення ЄСПЛ)</a:t>
            </a:r>
          </a:p>
          <a:p>
            <a:pPr algn="just"/>
            <a:r>
              <a:rPr lang="uk-UA" dirty="0" smtClean="0"/>
              <a:t>Прийняти закон про запровадження регульованого ринку землі з чітко визначеними обмеженнями щодо набуття і реалізації права власності на землю на основі принципів правової визначеності та пропорційності у встановленні  тих чи інших обмежень (Пункти – 110 – 148 Рішення) </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Основні чинники виконання ВР України Рішення ЄСПЛ </a:t>
            </a:r>
            <a:endParaRPr lang="uk-UA" b="1" dirty="0"/>
          </a:p>
        </p:txBody>
      </p:sp>
      <p:sp>
        <p:nvSpPr>
          <p:cNvPr id="3" name="Содержимое 2"/>
          <p:cNvSpPr>
            <a:spLocks noGrp="1"/>
          </p:cNvSpPr>
          <p:nvPr>
            <p:ph idx="1"/>
          </p:nvPr>
        </p:nvSpPr>
        <p:spPr>
          <a:xfrm>
            <a:off x="299545" y="1545020"/>
            <a:ext cx="11666483" cy="4918841"/>
          </a:xfrm>
        </p:spPr>
        <p:txBody>
          <a:bodyPr/>
          <a:lstStyle/>
          <a:p>
            <a:endParaRPr lang="uk-UA" dirty="0" smtClean="0"/>
          </a:p>
          <a:p>
            <a:r>
              <a:rPr lang="uk-UA" dirty="0" smtClean="0"/>
              <a:t>У рішенні ЄСПЛ визначені три основні чинники впливу на виконання рішення:</a:t>
            </a:r>
          </a:p>
          <a:p>
            <a:r>
              <a:rPr lang="uk-UA" dirty="0" smtClean="0"/>
              <a:t>Довгий строк дії мораторію</a:t>
            </a:r>
          </a:p>
          <a:p>
            <a:r>
              <a:rPr lang="uk-UA" dirty="0" smtClean="0"/>
              <a:t>Широкий спектр обмежень власників земельних ділянок</a:t>
            </a:r>
          </a:p>
          <a:p>
            <a:r>
              <a:rPr lang="uk-UA" dirty="0" smtClean="0"/>
              <a:t>Відсутність будь яких виключень і заборони на відчуження сільськогосподарських земель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1950262" cy="1690689"/>
          </a:xfrm>
        </p:spPr>
        <p:txBody>
          <a:bodyPr>
            <a:normAutofit fontScale="90000"/>
          </a:bodyPr>
          <a:lstStyle/>
          <a:p>
            <a:r>
              <a:rPr lang="uk-UA" sz="3600" b="1" dirty="0" smtClean="0"/>
              <a:t/>
            </a:r>
            <a:br>
              <a:rPr lang="uk-UA" sz="3600" b="1" dirty="0" smtClean="0"/>
            </a:br>
            <a:r>
              <a:rPr lang="uk-UA" sz="3600" b="1" dirty="0" smtClean="0"/>
              <a:t>ЗАКОНОДАВЧІ НОВЕЛИ ТА ПРОБЛЕМИ ЇХ РЕАЛІЗАЦІЇ У КОНТЕКСТІ РІШЕННЯ ЄСПЛ ВІД 22 ТРАВНЯ 2018 РОКУ</a:t>
            </a:r>
            <a:r>
              <a:rPr lang="uk-UA" dirty="0" smtClean="0"/>
              <a:t/>
            </a:r>
            <a:br>
              <a:rPr lang="uk-UA" dirty="0" smtClean="0"/>
            </a:br>
            <a:endParaRPr lang="uk-UA" dirty="0"/>
          </a:p>
        </p:txBody>
      </p:sp>
      <p:sp>
        <p:nvSpPr>
          <p:cNvPr id="3" name="Содержимое 2"/>
          <p:cNvSpPr>
            <a:spLocks noGrp="1"/>
          </p:cNvSpPr>
          <p:nvPr>
            <p:ph idx="1"/>
          </p:nvPr>
        </p:nvSpPr>
        <p:spPr>
          <a:xfrm>
            <a:off x="220716" y="1481958"/>
            <a:ext cx="11729545" cy="5108027"/>
          </a:xfrm>
        </p:spPr>
        <p:txBody>
          <a:bodyPr>
            <a:normAutofit fontScale="77500" lnSpcReduction="20000"/>
          </a:bodyPr>
          <a:lstStyle/>
          <a:p>
            <a:r>
              <a:rPr lang="uk-UA" dirty="0" smtClean="0"/>
              <a:t>Закон щодо колективної власності, меліорації, </a:t>
            </a:r>
            <a:r>
              <a:rPr lang="uk-UA" dirty="0" err="1" smtClean="0"/>
              <a:t>рейєдерства</a:t>
            </a:r>
            <a:r>
              <a:rPr lang="uk-UA" dirty="0" smtClean="0"/>
              <a:t>, оренди від 10 липня 2018 року істотні вносить зміни і доповнення до наступних законів: </a:t>
            </a:r>
          </a:p>
          <a:p>
            <a:r>
              <a:rPr lang="uk-UA" dirty="0" smtClean="0"/>
              <a:t>ЗК України</a:t>
            </a:r>
          </a:p>
          <a:p>
            <a:r>
              <a:rPr lang="uk-UA" dirty="0" smtClean="0"/>
              <a:t>Закон </a:t>
            </a:r>
            <a:r>
              <a:rPr lang="uk-UA" dirty="0" err="1" smtClean="0"/>
              <a:t>“Про</a:t>
            </a:r>
            <a:r>
              <a:rPr lang="uk-UA" dirty="0" smtClean="0"/>
              <a:t> </a:t>
            </a:r>
            <a:r>
              <a:rPr lang="uk-UA" dirty="0" err="1" smtClean="0"/>
              <a:t>землеустрій”</a:t>
            </a:r>
            <a:endParaRPr lang="uk-UA" dirty="0" smtClean="0"/>
          </a:p>
          <a:p>
            <a:r>
              <a:rPr lang="uk-UA" dirty="0" smtClean="0"/>
              <a:t>Лісового кодексу України (ст.5)</a:t>
            </a:r>
          </a:p>
          <a:p>
            <a:r>
              <a:rPr lang="uk-UA" dirty="0" smtClean="0"/>
              <a:t>Закон Про КСП (ст.10)</a:t>
            </a:r>
          </a:p>
          <a:p>
            <a:r>
              <a:rPr lang="uk-UA" dirty="0" smtClean="0"/>
              <a:t>Закон Про меліорацію земель</a:t>
            </a:r>
          </a:p>
          <a:p>
            <a:r>
              <a:rPr lang="uk-UA" dirty="0" smtClean="0"/>
              <a:t>Про порядок виділення в натурі (на місцевості) земельних ділянок власникам земельних часток (паїв)“</a:t>
            </a:r>
          </a:p>
          <a:p>
            <a:r>
              <a:rPr lang="uk-UA" dirty="0" smtClean="0"/>
              <a:t>Про оренду землі</a:t>
            </a:r>
          </a:p>
          <a:p>
            <a:r>
              <a:rPr lang="uk-UA" dirty="0" smtClean="0"/>
              <a:t>Про оцінку земель</a:t>
            </a:r>
          </a:p>
          <a:p>
            <a:r>
              <a:rPr lang="uk-UA" dirty="0" smtClean="0"/>
              <a:t>Про державний земельний кадастр</a:t>
            </a:r>
          </a:p>
          <a:p>
            <a:r>
              <a:rPr lang="uk-UA" dirty="0" smtClean="0"/>
              <a:t>Про державну реєстрацію речових прав на нерухоме майно та їх обтяжень</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717" y="204953"/>
            <a:ext cx="11761076" cy="1229710"/>
          </a:xfrm>
        </p:spPr>
        <p:txBody>
          <a:bodyPr>
            <a:normAutofit/>
          </a:bodyPr>
          <a:lstStyle/>
          <a:p>
            <a:r>
              <a:rPr lang="uk-UA" b="1" dirty="0" smtClean="0"/>
              <a:t>Законодавчі новели: юридичний зміст</a:t>
            </a:r>
            <a:endParaRPr lang="uk-UA" b="1" dirty="0"/>
          </a:p>
        </p:txBody>
      </p:sp>
      <p:sp>
        <p:nvSpPr>
          <p:cNvPr id="3" name="Содержимое 2"/>
          <p:cNvSpPr>
            <a:spLocks noGrp="1"/>
          </p:cNvSpPr>
          <p:nvPr>
            <p:ph idx="1"/>
          </p:nvPr>
        </p:nvSpPr>
        <p:spPr>
          <a:xfrm>
            <a:off x="299545" y="1592317"/>
            <a:ext cx="11698014" cy="5076498"/>
          </a:xfrm>
        </p:spPr>
        <p:txBody>
          <a:bodyPr>
            <a:normAutofit fontScale="92500" lnSpcReduction="20000"/>
          </a:bodyPr>
          <a:lstStyle/>
          <a:p>
            <a:r>
              <a:rPr lang="uk-UA" dirty="0" smtClean="0"/>
              <a:t>запроваджується нове для земельного права і законодавства поняття «масив земель сільськогосподарського призначення», який може об’єднувати земельні ділянки всіх форм власності;</a:t>
            </a:r>
          </a:p>
          <a:p>
            <a:pPr fontAlgn="base"/>
            <a:r>
              <a:rPr lang="uk-UA" dirty="0" smtClean="0"/>
              <a:t>земельні ділянки для ОСГ можуть використовуватись для ведення товарного сільгоспвиробництва; </a:t>
            </a:r>
          </a:p>
          <a:p>
            <a:pPr fontAlgn="base"/>
            <a:r>
              <a:rPr lang="uk-UA" dirty="0" smtClean="0"/>
              <a:t>встановлюються нові вимоги до обміну земельних ділянок державної і комунальної власності на іншу земельну ділянку у масиві земель </a:t>
            </a:r>
            <a:r>
              <a:rPr lang="uk-UA" dirty="0" err="1" smtClean="0"/>
              <a:t>сільгосппризначення</a:t>
            </a:r>
            <a:r>
              <a:rPr lang="uk-UA" dirty="0" smtClean="0"/>
              <a:t>»;</a:t>
            </a:r>
          </a:p>
          <a:p>
            <a:pPr fontAlgn="base"/>
            <a:r>
              <a:rPr lang="uk-UA" dirty="0" smtClean="0"/>
              <a:t> закріплюється поняття «особа, якій належить істотна частина земель сільськогосподарського призначення»; </a:t>
            </a:r>
          </a:p>
          <a:p>
            <a:pPr fontAlgn="base"/>
            <a:r>
              <a:rPr lang="uk-UA" dirty="0" smtClean="0"/>
              <a:t>встановлюються нові вимоги до права на оренду земельних ділянок у масиві земель сільськогосподарського призначення»;</a:t>
            </a:r>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013" y="220717"/>
            <a:ext cx="11666483" cy="1087821"/>
          </a:xfrm>
        </p:spPr>
        <p:txBody>
          <a:bodyPr/>
          <a:lstStyle/>
          <a:p>
            <a:r>
              <a:rPr lang="uk-UA" b="1" dirty="0" smtClean="0"/>
              <a:t>Законодавчі новели: юридичний зміст</a:t>
            </a:r>
            <a:endParaRPr lang="uk-UA" b="1" dirty="0"/>
          </a:p>
        </p:txBody>
      </p:sp>
      <p:sp>
        <p:nvSpPr>
          <p:cNvPr id="3" name="Содержимое 2"/>
          <p:cNvSpPr>
            <a:spLocks noGrp="1"/>
          </p:cNvSpPr>
          <p:nvPr>
            <p:ph idx="1"/>
          </p:nvPr>
        </p:nvSpPr>
        <p:spPr>
          <a:xfrm>
            <a:off x="204952" y="1292772"/>
            <a:ext cx="11761075" cy="5328745"/>
          </a:xfrm>
        </p:spPr>
        <p:txBody>
          <a:bodyPr>
            <a:normAutofit fontScale="85000" lnSpcReduction="20000"/>
          </a:bodyPr>
          <a:lstStyle/>
          <a:p>
            <a:pPr algn="just" fontAlgn="base"/>
            <a:r>
              <a:rPr lang="uk-UA" dirty="0" smtClean="0"/>
              <a:t>передбачено, що особою, якій належить право користування істотною частиною масиву земель сільськогосподарського призначення, є землекористувач, якому належить право користування (оренда, емфітевзис) земельними ділянками, розташованими у масиві земель сільськогосподарського призначення, загальною площею не менш як 75 відсотків усіх земель масиву; </a:t>
            </a:r>
          </a:p>
          <a:p>
            <a:pPr algn="just" fontAlgn="base"/>
            <a:r>
              <a:rPr lang="uk-UA" dirty="0" smtClean="0"/>
              <a:t>закріплюються нові вимоги до використання на умовах оренди польових доріг у масиві земель сільськогосподарського призначення; </a:t>
            </a:r>
          </a:p>
          <a:p>
            <a:pPr algn="just" fontAlgn="base"/>
            <a:r>
              <a:rPr lang="uk-UA" dirty="0" smtClean="0"/>
              <a:t>землі під полезахисними смугами не належать до земель лісогосподарського призначення; </a:t>
            </a:r>
          </a:p>
          <a:p>
            <a:pPr algn="just" fontAlgn="base"/>
            <a:r>
              <a:rPr lang="uk-UA" dirty="0" smtClean="0"/>
              <a:t>закріплюються нові вимоги до використання земель під полезахисними смугами; </a:t>
            </a:r>
          </a:p>
          <a:p>
            <a:pPr algn="just" fontAlgn="base"/>
            <a:r>
              <a:rPr lang="uk-UA" dirty="0" smtClean="0"/>
              <a:t>закріплюються вимоги щодо змін меж земельних ділянок у масиві земель сільськогосподарського призначення у процесі їх консолідації;</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262" y="365125"/>
            <a:ext cx="11288110" cy="1325563"/>
          </a:xfrm>
        </p:spPr>
        <p:txBody>
          <a:bodyPr/>
          <a:lstStyle/>
          <a:p>
            <a:r>
              <a:rPr lang="uk-UA" b="1" dirty="0" smtClean="0"/>
              <a:t>Законодавчі новели: юридичний зміст </a:t>
            </a:r>
            <a:endParaRPr lang="uk-UA" b="1" dirty="0"/>
          </a:p>
        </p:txBody>
      </p:sp>
      <p:sp>
        <p:nvSpPr>
          <p:cNvPr id="3" name="Содержимое 2"/>
          <p:cNvSpPr>
            <a:spLocks noGrp="1"/>
          </p:cNvSpPr>
          <p:nvPr>
            <p:ph idx="1"/>
          </p:nvPr>
        </p:nvSpPr>
        <p:spPr>
          <a:xfrm>
            <a:off x="220717" y="1592316"/>
            <a:ext cx="11745311" cy="5060731"/>
          </a:xfrm>
        </p:spPr>
        <p:txBody>
          <a:bodyPr>
            <a:normAutofit fontScale="70000" lnSpcReduction="20000"/>
          </a:bodyPr>
          <a:lstStyle/>
          <a:p>
            <a:pPr fontAlgn="base"/>
            <a:r>
              <a:rPr lang="uk-UA" dirty="0" smtClean="0"/>
              <a:t>закріплюється право орендаря передавати земельну ділянку у масиві земель без згоди власника; встановлено, що строк дії емфітевзису і </a:t>
            </a:r>
            <a:r>
              <a:rPr lang="uk-UA" dirty="0" err="1" smtClean="0"/>
              <a:t>суперфіцію</a:t>
            </a:r>
            <a:r>
              <a:rPr lang="uk-UA" dirty="0" smtClean="0"/>
              <a:t> не може перевищувати 50 років;</a:t>
            </a:r>
          </a:p>
          <a:p>
            <a:pPr fontAlgn="base"/>
            <a:r>
              <a:rPr lang="uk-UA" dirty="0" smtClean="0"/>
              <a:t> скасовуються повноваження РДА щодо передачі земельних ділянок у оренду;</a:t>
            </a:r>
          </a:p>
          <a:p>
            <a:pPr fontAlgn="base"/>
            <a:r>
              <a:rPr lang="uk-UA" dirty="0" smtClean="0"/>
              <a:t> вносяться нові доповнення до п. 15 розділу Х Перехідні положення» ЗКУ, які розширюють перелік земель, на які поширюється мораторій; передбачається надання земельних ділянок в оренду під польовими дорогами без земельних торгів;</a:t>
            </a:r>
          </a:p>
          <a:p>
            <a:pPr fontAlgn="base"/>
            <a:r>
              <a:rPr lang="uk-UA" dirty="0" smtClean="0"/>
              <a:t> сільськогосподарські землі ліквідованих КСП вважаються власністю територіальних громад;</a:t>
            </a:r>
          </a:p>
          <a:p>
            <a:pPr fontAlgn="base"/>
            <a:r>
              <a:rPr lang="uk-UA" dirty="0" smtClean="0"/>
              <a:t> вносяться зміни до закону Про КСП» щодо земель КСП; </a:t>
            </a:r>
          </a:p>
          <a:p>
            <a:pPr fontAlgn="base"/>
            <a:r>
              <a:rPr lang="uk-UA" dirty="0" smtClean="0"/>
              <a:t>закріплюються нові положення щодо земельних сервітутів на меліоровані землі та інші вимоги щодо використання меліорованих земель;</a:t>
            </a:r>
          </a:p>
          <a:p>
            <a:pPr fontAlgn="base"/>
            <a:r>
              <a:rPr lang="uk-UA" dirty="0" smtClean="0"/>
              <a:t>закріплюються нові вимоги до порядку інвентаризації земель, який має визначатись КМУ; </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9545" y="365125"/>
            <a:ext cx="11619186" cy="1325563"/>
          </a:xfrm>
        </p:spPr>
        <p:txBody>
          <a:bodyPr/>
          <a:lstStyle/>
          <a:p>
            <a:r>
              <a:rPr lang="uk-UA" b="1" dirty="0" smtClean="0"/>
              <a:t>Законодавчі новели: юридичний зміст</a:t>
            </a:r>
            <a:endParaRPr lang="uk-UA" b="1" dirty="0"/>
          </a:p>
        </p:txBody>
      </p:sp>
      <p:sp>
        <p:nvSpPr>
          <p:cNvPr id="3" name="Содержимое 2"/>
          <p:cNvSpPr>
            <a:spLocks noGrp="1"/>
          </p:cNvSpPr>
          <p:nvPr>
            <p:ph idx="1"/>
          </p:nvPr>
        </p:nvSpPr>
        <p:spPr>
          <a:xfrm>
            <a:off x="315310" y="1825624"/>
            <a:ext cx="11650718" cy="4843189"/>
          </a:xfrm>
        </p:spPr>
        <p:txBody>
          <a:bodyPr>
            <a:normAutofit fontScale="77500" lnSpcReduction="20000"/>
          </a:bodyPr>
          <a:lstStyle/>
          <a:p>
            <a:pPr fontAlgn="base"/>
            <a:r>
              <a:rPr lang="uk-UA" dirty="0" smtClean="0"/>
              <a:t>визначаються такі поняття як «нерозподілені  земельні ділянки», тобто земельна ділянка, яка відповідно до проекту землеустрою щодо організації території земельних часток (паїв) увійшла до площі земель, що підлягають розподілу, але відповідно до протоколу про розподіл земельних ділянок не була виділена власнику земельної частки (паю); </a:t>
            </a:r>
          </a:p>
          <a:p>
            <a:pPr fontAlgn="base"/>
            <a:r>
              <a:rPr lang="uk-UA" dirty="0" smtClean="0"/>
              <a:t>визначається поняття «не витребувана земельна частка (пай), тобто земельна частка (пай), на яку не отримано документа, що посвідчує право на неї, або земельна частка (пай), право на яку посвідчено відповідно до законодавства, але яка не була виділена в натурі (на місцевості);</a:t>
            </a:r>
          </a:p>
          <a:p>
            <a:pPr fontAlgn="base"/>
            <a:r>
              <a:rPr lang="uk-UA" dirty="0" smtClean="0"/>
              <a:t> закріплені вимоги до використання цих земель;</a:t>
            </a:r>
          </a:p>
          <a:p>
            <a:pPr fontAlgn="base"/>
            <a:r>
              <a:rPr lang="uk-UA" dirty="0" smtClean="0"/>
              <a:t> вносяться істотні зміни до порядку оренди земельних ділянок у масиві земель сільськогосподарського призначення;</a:t>
            </a:r>
          </a:p>
          <a:p>
            <a:pPr fontAlgn="base"/>
            <a:r>
              <a:rPr lang="uk-UA" dirty="0" smtClean="0"/>
              <a:t> передбачається державна реєстрація масиву земель сільськогосподарського призначення у ДЗК тощо.</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075" y="365125"/>
            <a:ext cx="11587655" cy="1325563"/>
          </a:xfrm>
        </p:spPr>
        <p:txBody>
          <a:bodyPr>
            <a:normAutofit/>
          </a:bodyPr>
          <a:lstStyle/>
          <a:p>
            <a:r>
              <a:rPr lang="uk-UA" sz="3200" b="1" dirty="0" smtClean="0"/>
              <a:t>ПРАВОВИЙ АНАЛІЗ ЗАКОНОДАВЧИХ НОВЕЛ КРІЗЬ ПРИЗМУ РІШЕННЯ ЄСПЛ ВІД 22 ТРАВНЯ 2018 РОКУ</a:t>
            </a:r>
            <a:endParaRPr lang="uk-UA" sz="3200" b="1" dirty="0"/>
          </a:p>
        </p:txBody>
      </p:sp>
      <p:sp>
        <p:nvSpPr>
          <p:cNvPr id="3" name="Содержимое 2"/>
          <p:cNvSpPr>
            <a:spLocks noGrp="1"/>
          </p:cNvSpPr>
          <p:nvPr>
            <p:ph idx="1"/>
          </p:nvPr>
        </p:nvSpPr>
        <p:spPr>
          <a:xfrm>
            <a:off x="220717" y="1608082"/>
            <a:ext cx="11745311" cy="5013435"/>
          </a:xfrm>
        </p:spPr>
        <p:txBody>
          <a:bodyPr>
            <a:normAutofit fontScale="85000" lnSpcReduction="10000"/>
          </a:bodyPr>
          <a:lstStyle/>
          <a:p>
            <a:r>
              <a:rPr lang="uk-UA" dirty="0" smtClean="0"/>
              <a:t>не вирішує питання щодо скасування заборони на продаж земельних ділянок сільськогосподарського призначення;</a:t>
            </a:r>
          </a:p>
          <a:p>
            <a:r>
              <a:rPr lang="uk-UA" dirty="0" smtClean="0"/>
              <a:t>суперечить ЗКУ щодо об’єктів земельних правовідносин, закріплюючи поняття «масив земель сільськогосподарського призначення»;</a:t>
            </a:r>
          </a:p>
          <a:p>
            <a:r>
              <a:rPr lang="uk-UA" dirty="0" smtClean="0"/>
              <a:t>визначає правове становище нового суб’єкта земельних правовідносин – особа, яка володіє істотною частиною масиву земель сільськогосподарського призначення», яка не передбачена у інших нормах ЗКУ щодо суб’єктів земельних правовідносин;</a:t>
            </a:r>
          </a:p>
          <a:p>
            <a:r>
              <a:rPr lang="uk-UA" dirty="0" smtClean="0"/>
              <a:t>закон «відроджує колективну власність на землю», яка не передбачена ЗКУ і не закріплена у законі від 06.09.2012 року щодо розмежування земель державної і комунальної власності з 01 січня 2013 року;</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39843"/>
            <a:ext cx="10515600" cy="854439"/>
          </a:xfrm>
        </p:spPr>
        <p:txBody>
          <a:bodyPr>
            <a:normAutofit fontScale="90000"/>
          </a:bodyPr>
          <a:lstStyle/>
          <a:p>
            <a:r>
              <a:rPr lang="uk-UA" sz="4900" b="1" dirty="0" smtClean="0"/>
              <a:t>КОНСТИТУЦІЯ УКРАЇНИ</a:t>
            </a:r>
            <a:r>
              <a:rPr lang="uk-UA" sz="2400" dirty="0" smtClean="0"/>
              <a:t/>
            </a:r>
            <a:br>
              <a:rPr lang="uk-UA" sz="2400" dirty="0" smtClean="0"/>
            </a:br>
            <a:endParaRPr lang="ru-RU" sz="2400" dirty="0"/>
          </a:p>
        </p:txBody>
      </p:sp>
      <p:sp>
        <p:nvSpPr>
          <p:cNvPr id="4" name="Содержимое 3"/>
          <p:cNvSpPr>
            <a:spLocks noGrp="1"/>
          </p:cNvSpPr>
          <p:nvPr>
            <p:ph idx="1"/>
          </p:nvPr>
        </p:nvSpPr>
        <p:spPr>
          <a:xfrm>
            <a:off x="224852" y="1064302"/>
            <a:ext cx="11692328" cy="5411449"/>
          </a:xfrm>
        </p:spPr>
        <p:txBody>
          <a:bodyPr>
            <a:normAutofit fontScale="92500" lnSpcReduction="20000"/>
          </a:bodyPr>
          <a:lstStyle/>
          <a:p>
            <a:r>
              <a:rPr lang="uk-UA" b="1" dirty="0" smtClean="0"/>
              <a:t>Стаття 13.</a:t>
            </a:r>
          </a:p>
          <a:p>
            <a:r>
              <a:rPr lang="uk-UA" dirty="0" smtClean="0"/>
              <a:t>Земля, її надра…… є об’єктами права власності Українського народу.</a:t>
            </a:r>
          </a:p>
          <a:p>
            <a:r>
              <a:rPr lang="uk-UA" dirty="0" smtClean="0"/>
              <a:t>Від імені Українського народу права власника здійснюють органи державної влади та місцевого самоврядування у межах, визначених цією Конституцією.</a:t>
            </a:r>
          </a:p>
          <a:p>
            <a:r>
              <a:rPr lang="uk-UA" dirty="0" smtClean="0"/>
              <a:t>Кожний громадянин має право користуватися природними об’єктами права власності народу відповідно до закону.</a:t>
            </a:r>
          </a:p>
          <a:p>
            <a:r>
              <a:rPr lang="uk-UA" b="1" dirty="0" smtClean="0"/>
              <a:t>Стаття 14.</a:t>
            </a:r>
          </a:p>
          <a:p>
            <a:r>
              <a:rPr lang="uk-UA" dirty="0" smtClean="0"/>
              <a:t>Земля є основним національним багатством, що перебуває під особливою охороною держави.</a:t>
            </a:r>
          </a:p>
          <a:p>
            <a:r>
              <a:rPr lang="uk-UA" dirty="0" smtClean="0"/>
              <a:t>Право власності на землю гарантується. Це право набувається і реалізується громадянами, юридичними особами і державою виключно відповідно до закону.</a:t>
            </a:r>
          </a:p>
          <a:p>
            <a:endParaRPr lang="uk-UA" dirty="0" smtClean="0"/>
          </a:p>
          <a:p>
            <a:endParaRPr lang="uk-UA" dirty="0" smtClean="0"/>
          </a:p>
          <a:p>
            <a:endParaRPr lang="uk-UA" dirty="0"/>
          </a:p>
        </p:txBody>
      </p:sp>
    </p:spTree>
    <p:extLst>
      <p:ext uri="{BB962C8B-B14F-4D97-AF65-F5344CB8AC3E}">
        <p14:creationId xmlns="" xmlns:p14="http://schemas.microsoft.com/office/powerpoint/2010/main" val="50342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2607" y="189186"/>
            <a:ext cx="11619186" cy="977462"/>
          </a:xfrm>
        </p:spPr>
        <p:txBody>
          <a:bodyPr/>
          <a:lstStyle/>
          <a:p>
            <a:r>
              <a:rPr lang="uk-UA" b="1" dirty="0" smtClean="0"/>
              <a:t>Правовий аналіз законодавчих новел</a:t>
            </a:r>
            <a:endParaRPr lang="uk-UA" b="1" dirty="0"/>
          </a:p>
        </p:txBody>
      </p:sp>
      <p:sp>
        <p:nvSpPr>
          <p:cNvPr id="3" name="Содержимое 2"/>
          <p:cNvSpPr>
            <a:spLocks noGrp="1"/>
          </p:cNvSpPr>
          <p:nvPr>
            <p:ph idx="1"/>
          </p:nvPr>
        </p:nvSpPr>
        <p:spPr>
          <a:xfrm>
            <a:off x="299545" y="1119352"/>
            <a:ext cx="11698014" cy="5470633"/>
          </a:xfrm>
        </p:spPr>
        <p:txBody>
          <a:bodyPr>
            <a:normAutofit fontScale="85000" lnSpcReduction="20000"/>
          </a:bodyPr>
          <a:lstStyle/>
          <a:p>
            <a:r>
              <a:rPr lang="uk-UA" dirty="0" smtClean="0"/>
              <a:t>закон не узгоджується з рішенням ЄСПЛ, оскільки не дозволяє вільний перехід прав на земельні ділянки на основі волевиявлення власника і у такий спосіб порушує ст.. 1 Першого протоколу Конвенції;</a:t>
            </a:r>
          </a:p>
          <a:p>
            <a:r>
              <a:rPr lang="uk-UA" dirty="0" smtClean="0"/>
              <a:t>закон грубо порушує права власників земельних ділянок у масивах земель, оскільки дозволяє передавати чи обмінювати земельні ділянки у оренду чи суборенду без згоди власників і тим самим порушує ст.. 1 Протоколу 1 Конвенції;</a:t>
            </a:r>
          </a:p>
          <a:p>
            <a:r>
              <a:rPr lang="uk-UA" dirty="0" smtClean="0"/>
              <a:t>суперечить  ЗКУ і ст.. 1 Протоколу 1 Конвенції, оскільки передбачає зміну меж земельних ділянок у масивах земель без згоди власників;</a:t>
            </a:r>
          </a:p>
          <a:p>
            <a:r>
              <a:rPr lang="uk-UA" dirty="0" smtClean="0"/>
              <a:t>надає переважне право особі, яка орендує істотну частину земель, на оренду, суборенду, обмін решти земельних ділянок без згоди власників, порушуючи тим самим ст.. 1 Протоколу 1 Конвенції;</a:t>
            </a:r>
          </a:p>
          <a:p>
            <a:r>
              <a:rPr lang="uk-UA" dirty="0" smtClean="0"/>
              <a:t>передбачає невизначений механізм відшкодування збитків при укладенні договорів оренди земельних ділянок, їх обміну чи суборенди без участі власників земельних ділянок, чим порушує ст..1 Протоколу 1 Конвенції;</a:t>
            </a: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Правовий аналіз законодавчих новел</a:t>
            </a:r>
            <a:endParaRPr lang="uk-UA" dirty="0"/>
          </a:p>
        </p:txBody>
      </p:sp>
      <p:sp>
        <p:nvSpPr>
          <p:cNvPr id="3" name="Содержимое 2"/>
          <p:cNvSpPr>
            <a:spLocks noGrp="1"/>
          </p:cNvSpPr>
          <p:nvPr>
            <p:ph idx="1"/>
          </p:nvPr>
        </p:nvSpPr>
        <p:spPr>
          <a:xfrm>
            <a:off x="299545" y="1825624"/>
            <a:ext cx="11650717" cy="4780127"/>
          </a:xfrm>
        </p:spPr>
        <p:txBody>
          <a:bodyPr>
            <a:normAutofit fontScale="85000" lnSpcReduction="20000"/>
          </a:bodyPr>
          <a:lstStyle/>
          <a:p>
            <a:r>
              <a:rPr lang="uk-UA" dirty="0" err="1" smtClean="0"/>
              <a:t>Статтія</a:t>
            </a:r>
            <a:r>
              <a:rPr lang="uk-UA" dirty="0" smtClean="0"/>
              <a:t> 37-1 п.9 суперечить ЗКУ, оскільки автоматично порушуються права власників всіх земельних ділянок, які були приватизовані для ведення ОСГ;</a:t>
            </a:r>
          </a:p>
          <a:p>
            <a:r>
              <a:rPr lang="uk-UA" dirty="0" smtClean="0"/>
              <a:t>суперечить ст.. 1 Протоколу 1 Конвенції, оскільки розширює дію мораторію на землі комунальної власності щодо земель КСП, які припинили своє існування, та які передані відповідно до ст..14-1 закону «Про порядок виділення земельних ділянок власникам земельних часток (паїв);</a:t>
            </a:r>
          </a:p>
          <a:p>
            <a:r>
              <a:rPr lang="uk-UA" dirty="0" smtClean="0"/>
              <a:t>не вирішує питання приватизації земель державних сільськогосподарських підприємств шляхом паювання відповідно до статті 25 ЗКУ;</a:t>
            </a:r>
          </a:p>
          <a:p>
            <a:r>
              <a:rPr lang="uk-UA" dirty="0" smtClean="0"/>
              <a:t>містить імперативні приписи щодо проведення оцінки земельних ділянок, відшкодування шкоди, що порушує права власників земельних ділянок самостійно вирішувати питання відчуження земельних ділянок чи їх використання</a:t>
            </a:r>
          </a:p>
          <a:p>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Запитання-Відповіді</a:t>
            </a:r>
            <a:r>
              <a:rPr lang="en-US" dirty="0" smtClean="0"/>
              <a:t>-</a:t>
            </a:r>
            <a:r>
              <a:rPr lang="uk-UA" dirty="0" smtClean="0"/>
              <a:t>Дискусія</a:t>
            </a:r>
            <a:endParaRPr lang="uk-UA" dirty="0"/>
          </a:p>
        </p:txBody>
      </p:sp>
      <p:sp>
        <p:nvSpPr>
          <p:cNvPr id="3" name="Содержимое 2"/>
          <p:cNvSpPr>
            <a:spLocks noGrp="1"/>
          </p:cNvSpPr>
          <p:nvPr>
            <p:ph idx="1"/>
          </p:nvPr>
        </p:nvSpPr>
        <p:spPr/>
        <p:txBody>
          <a:bodyPr>
            <a:normAutofit lnSpcReduction="10000"/>
          </a:bodyPr>
          <a:lstStyle/>
          <a:p>
            <a:r>
              <a:rPr lang="uk-UA" sz="3600" dirty="0" smtClean="0"/>
              <a:t>Запитання?</a:t>
            </a:r>
          </a:p>
          <a:p>
            <a:r>
              <a:rPr lang="uk-UA" sz="3600" dirty="0" smtClean="0"/>
              <a:t>Заперечення?</a:t>
            </a:r>
          </a:p>
          <a:p>
            <a:r>
              <a:rPr lang="uk-UA" sz="3600" dirty="0" smtClean="0"/>
              <a:t>Зауваження?</a:t>
            </a:r>
          </a:p>
          <a:p>
            <a:r>
              <a:rPr lang="uk-UA" sz="3600" dirty="0" smtClean="0"/>
              <a:t>Побажання?</a:t>
            </a:r>
          </a:p>
          <a:p>
            <a:pPr algn="ctr">
              <a:buNone/>
            </a:pPr>
            <a:r>
              <a:rPr lang="uk-UA" sz="3600" dirty="0" smtClean="0"/>
              <a:t>ДЯКУЮ ЗА УВАГУ!</a:t>
            </a:r>
          </a:p>
          <a:p>
            <a:pPr algn="ctr">
              <a:buNone/>
            </a:pPr>
            <a:r>
              <a:rPr lang="uk-UA" sz="3600" dirty="0" smtClean="0"/>
              <a:t>З повагою, Володимир </a:t>
            </a:r>
            <a:r>
              <a:rPr lang="uk-UA" sz="3600" dirty="0" err="1" smtClean="0"/>
              <a:t>Носік</a:t>
            </a:r>
            <a:endParaRPr lang="uk-UA" sz="3600" dirty="0" smtClean="0"/>
          </a:p>
          <a:p>
            <a:pPr algn="ctr">
              <a:buNone/>
            </a:pPr>
            <a:r>
              <a:rPr lang="en-US" sz="3600" dirty="0" smtClean="0"/>
              <a:t>vnosik@ukr.net</a:t>
            </a:r>
            <a:endParaRPr lang="uk-UA"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КОНСТИТУЦІЯ УКРАЇНИ</a:t>
            </a:r>
            <a:endParaRPr lang="uk-UA" b="1" dirty="0"/>
          </a:p>
        </p:txBody>
      </p:sp>
      <p:sp>
        <p:nvSpPr>
          <p:cNvPr id="3" name="Содержимое 2"/>
          <p:cNvSpPr>
            <a:spLocks noGrp="1"/>
          </p:cNvSpPr>
          <p:nvPr>
            <p:ph idx="1"/>
          </p:nvPr>
        </p:nvSpPr>
        <p:spPr>
          <a:xfrm>
            <a:off x="331075" y="1355834"/>
            <a:ext cx="11587655" cy="5123794"/>
          </a:xfrm>
        </p:spPr>
        <p:txBody>
          <a:bodyPr>
            <a:normAutofit fontScale="92500"/>
          </a:bodyPr>
          <a:lstStyle/>
          <a:p>
            <a:r>
              <a:rPr lang="uk-UA" b="1" dirty="0" smtClean="0"/>
              <a:t>Стаття 41.</a:t>
            </a:r>
            <a:r>
              <a:rPr lang="uk-UA" dirty="0" smtClean="0"/>
              <a:t> </a:t>
            </a:r>
          </a:p>
          <a:p>
            <a:pPr algn="just"/>
            <a:r>
              <a:rPr lang="uk-UA" sz="3200" dirty="0" smtClean="0"/>
              <a:t>Кожен має право володіти, користуватися і розпоряджатися своєю власністю, результатами своєї інтелектуальної, творчої діяльності.</a:t>
            </a:r>
          </a:p>
          <a:p>
            <a:pPr algn="just"/>
            <a:endParaRPr lang="uk-UA" sz="3200" dirty="0" smtClean="0"/>
          </a:p>
          <a:p>
            <a:pPr algn="just"/>
            <a:r>
              <a:rPr lang="uk-UA" sz="3200" dirty="0" smtClean="0"/>
              <a:t>Право приватної власності набувається в порядку, визначеному законом.</a:t>
            </a:r>
          </a:p>
          <a:p>
            <a:pPr algn="just">
              <a:buNone/>
            </a:pPr>
            <a:endParaRPr lang="uk-UA" sz="3200" dirty="0" smtClean="0"/>
          </a:p>
          <a:p>
            <a:pPr algn="just"/>
            <a:r>
              <a:rPr lang="uk-UA" sz="3200" dirty="0" smtClean="0"/>
              <a:t>Використання власності не може завдавати шкоди правам, свободам та гідності громадян, інтересам суспільства, погіршувати екологічну ситуацію і природні якості землі</a:t>
            </a:r>
          </a:p>
          <a:p>
            <a:endParaRPr lang="uk-UA" dirty="0" smtClean="0"/>
          </a:p>
          <a:p>
            <a:endParaRPr lang="uk-UA" dirty="0" smtClean="0"/>
          </a:p>
          <a:p>
            <a:endParaRPr lang="uk-UA"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Земля поза законом. Юридичні дефекти у земельному праві України</a:t>
            </a:r>
            <a:endParaRPr lang="uk-UA" b="1" dirty="0"/>
          </a:p>
        </p:txBody>
      </p:sp>
      <p:sp>
        <p:nvSpPr>
          <p:cNvPr id="3" name="Содержимое 2"/>
          <p:cNvSpPr>
            <a:spLocks noGrp="1"/>
          </p:cNvSpPr>
          <p:nvPr>
            <p:ph idx="1"/>
          </p:nvPr>
        </p:nvSpPr>
        <p:spPr/>
        <p:txBody>
          <a:bodyPr>
            <a:normAutofit fontScale="92500"/>
          </a:bodyPr>
          <a:lstStyle/>
          <a:p>
            <a:pPr lvl="0"/>
            <a:r>
              <a:rPr lang="uk-UA" dirty="0" smtClean="0">
                <a:solidFill>
                  <a:schemeClr val="dk1"/>
                </a:solidFill>
              </a:rPr>
              <a:t>Конституція є, права на землю гарантуються і не здійснюються;</a:t>
            </a:r>
          </a:p>
          <a:p>
            <a:pPr lvl="0"/>
            <a:r>
              <a:rPr lang="uk-UA" dirty="0" smtClean="0">
                <a:solidFill>
                  <a:schemeClr val="dk1"/>
                </a:solidFill>
              </a:rPr>
              <a:t>Земля є - закону немає; </a:t>
            </a:r>
          </a:p>
          <a:p>
            <a:pPr lvl="0"/>
            <a:r>
              <a:rPr lang="uk-UA" dirty="0" smtClean="0">
                <a:solidFill>
                  <a:schemeClr val="dk1"/>
                </a:solidFill>
              </a:rPr>
              <a:t>Закон є – землі немає;</a:t>
            </a:r>
          </a:p>
          <a:p>
            <a:pPr lvl="0"/>
            <a:r>
              <a:rPr lang="uk-UA" dirty="0" smtClean="0">
                <a:solidFill>
                  <a:schemeClr val="dk1"/>
                </a:solidFill>
              </a:rPr>
              <a:t>Закон є – земля є - права на землю немає</a:t>
            </a:r>
          </a:p>
          <a:p>
            <a:pPr lvl="0"/>
            <a:r>
              <a:rPr lang="uk-UA" dirty="0" smtClean="0">
                <a:solidFill>
                  <a:schemeClr val="dk1"/>
                </a:solidFill>
              </a:rPr>
              <a:t>Закон є, земля є – юрисдикції немає</a:t>
            </a:r>
          </a:p>
          <a:p>
            <a:r>
              <a:rPr lang="uk-UA" dirty="0" smtClean="0">
                <a:solidFill>
                  <a:schemeClr val="dk1"/>
                </a:solidFill>
              </a:rPr>
              <a:t>Закон є – свободи, рівності і справедливості немає.</a:t>
            </a:r>
          </a:p>
          <a:p>
            <a:pPr lvl="0"/>
            <a:r>
              <a:rPr lang="uk-UA" dirty="0" smtClean="0">
                <a:solidFill>
                  <a:schemeClr val="dk1"/>
                </a:solidFill>
              </a:rPr>
              <a:t>Закон є – застосовується підзаконний акт</a:t>
            </a:r>
          </a:p>
          <a:p>
            <a:r>
              <a:rPr lang="uk-UA" dirty="0" smtClean="0">
                <a:solidFill>
                  <a:schemeClr val="dk1"/>
                </a:solidFill>
              </a:rPr>
              <a:t>Закон є, право є – закон застосувати неможливо.</a:t>
            </a:r>
          </a:p>
          <a:p>
            <a:pPr lvl="0"/>
            <a:endParaRPr lang="uk-UA" dirty="0" smtClean="0">
              <a:solidFill>
                <a:schemeClr val="dk1"/>
              </a:solidFill>
            </a:endParaRPr>
          </a:p>
          <a:p>
            <a:endParaRPr lang="uk-UA" dirty="0" smtClean="0">
              <a:solidFill>
                <a:schemeClr val="dk1"/>
              </a:solidFill>
            </a:endParaRPr>
          </a:p>
          <a:p>
            <a:pPr lvl="0"/>
            <a:endParaRPr lang="uk-UA" dirty="0" smtClean="0">
              <a:solidFill>
                <a:schemeClr val="dk1"/>
              </a:solidFill>
            </a:endParaRP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Земля поза законом: Наслідки і ризики</a:t>
            </a:r>
            <a:endParaRPr lang="uk-UA" b="1" dirty="0"/>
          </a:p>
        </p:txBody>
      </p:sp>
      <p:sp>
        <p:nvSpPr>
          <p:cNvPr id="3" name="Содержимое 2"/>
          <p:cNvSpPr>
            <a:spLocks noGrp="1"/>
          </p:cNvSpPr>
          <p:nvPr>
            <p:ph idx="1"/>
          </p:nvPr>
        </p:nvSpPr>
        <p:spPr>
          <a:xfrm>
            <a:off x="394137" y="1576552"/>
            <a:ext cx="11335407" cy="4871545"/>
          </a:xfrm>
        </p:spPr>
        <p:txBody>
          <a:bodyPr>
            <a:normAutofit fontScale="92500" lnSpcReduction="20000"/>
          </a:bodyPr>
          <a:lstStyle/>
          <a:p>
            <a:r>
              <a:rPr lang="uk-UA" dirty="0" smtClean="0">
                <a:solidFill>
                  <a:schemeClr val="dk1"/>
                </a:solidFill>
              </a:rPr>
              <a:t>Корупція у сфері земельних відносин;</a:t>
            </a:r>
          </a:p>
          <a:p>
            <a:r>
              <a:rPr lang="uk-UA" dirty="0" smtClean="0">
                <a:solidFill>
                  <a:schemeClr val="dk1"/>
                </a:solidFill>
              </a:rPr>
              <a:t> Тіньові схеми набуття прав на землю і використання землі; </a:t>
            </a:r>
          </a:p>
          <a:p>
            <a:r>
              <a:rPr lang="uk-UA" dirty="0" smtClean="0">
                <a:solidFill>
                  <a:schemeClr val="dk1"/>
                </a:solidFill>
              </a:rPr>
              <a:t>Сіре і чорне </a:t>
            </a:r>
            <a:r>
              <a:rPr lang="uk-UA" dirty="0" err="1" smtClean="0">
                <a:solidFill>
                  <a:schemeClr val="dk1"/>
                </a:solidFill>
              </a:rPr>
              <a:t>рейдерство</a:t>
            </a:r>
            <a:r>
              <a:rPr lang="uk-UA" dirty="0" smtClean="0">
                <a:solidFill>
                  <a:schemeClr val="dk1"/>
                </a:solidFill>
              </a:rPr>
              <a:t>;</a:t>
            </a:r>
          </a:p>
          <a:p>
            <a:r>
              <a:rPr lang="uk-UA" dirty="0" smtClean="0">
                <a:solidFill>
                  <a:schemeClr val="dk1"/>
                </a:solidFill>
              </a:rPr>
              <a:t> Судові тяжби;</a:t>
            </a:r>
          </a:p>
          <a:p>
            <a:r>
              <a:rPr lang="uk-UA" dirty="0" smtClean="0">
                <a:solidFill>
                  <a:schemeClr val="dk1"/>
                </a:solidFill>
              </a:rPr>
              <a:t> Соціальні конфлікти;</a:t>
            </a:r>
          </a:p>
          <a:p>
            <a:r>
              <a:rPr lang="uk-UA" dirty="0" smtClean="0">
                <a:solidFill>
                  <a:schemeClr val="dk1"/>
                </a:solidFill>
              </a:rPr>
              <a:t> </a:t>
            </a:r>
            <a:r>
              <a:rPr lang="uk-UA" dirty="0" smtClean="0"/>
              <a:t>Конфлікт держави і громад; </a:t>
            </a:r>
          </a:p>
          <a:p>
            <a:r>
              <a:rPr lang="uk-UA" dirty="0" smtClean="0"/>
              <a:t>Недоступність  інвесторів до землі;</a:t>
            </a:r>
          </a:p>
          <a:p>
            <a:r>
              <a:rPr lang="uk-UA" dirty="0" smtClean="0"/>
              <a:t>Порушення прав на землю, неможливість здійснення права власності на землю;</a:t>
            </a:r>
          </a:p>
          <a:p>
            <a:r>
              <a:rPr lang="uk-UA" dirty="0" smtClean="0"/>
              <a:t>Суспільна зневіра  і абсолютна недовіра до влади, </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53772"/>
          </a:xfrm>
        </p:spPr>
        <p:txBody>
          <a:bodyPr/>
          <a:lstStyle/>
          <a:p>
            <a:r>
              <a:rPr lang="uk-UA" dirty="0" smtClean="0"/>
              <a:t>Ринок землі: Законодавство 2018 року </a:t>
            </a:r>
            <a:endParaRPr lang="uk-UA" dirty="0"/>
          </a:p>
        </p:txBody>
      </p:sp>
      <p:sp>
        <p:nvSpPr>
          <p:cNvPr id="3" name="Содержимое 2"/>
          <p:cNvSpPr>
            <a:spLocks noGrp="1"/>
          </p:cNvSpPr>
          <p:nvPr>
            <p:ph idx="1"/>
          </p:nvPr>
        </p:nvSpPr>
        <p:spPr>
          <a:xfrm>
            <a:off x="472965" y="1387366"/>
            <a:ext cx="11445765" cy="5123793"/>
          </a:xfrm>
        </p:spPr>
        <p:txBody>
          <a:bodyPr>
            <a:normAutofit fontScale="85000" lnSpcReduction="20000"/>
          </a:bodyPr>
          <a:lstStyle/>
          <a:p>
            <a:pPr>
              <a:buNone/>
            </a:pPr>
            <a:r>
              <a:rPr lang="uk-UA" b="1" dirty="0" smtClean="0"/>
              <a:t>1.Закони: </a:t>
            </a:r>
          </a:p>
          <a:p>
            <a:pPr>
              <a:buNone/>
            </a:pPr>
            <a:r>
              <a:rPr lang="uk-UA" dirty="0" smtClean="0"/>
              <a:t>Про внесення змін до деяких законодавчих актів України щодо вирішення питання колективної власності на землю, удосконалення правил землекористування у масивах земель сільськогосподарського призначення, запобігання </a:t>
            </a:r>
            <a:r>
              <a:rPr lang="uk-UA" dirty="0" err="1" smtClean="0"/>
              <a:t>рейдерству</a:t>
            </a:r>
            <a:r>
              <a:rPr lang="uk-UA" dirty="0" smtClean="0"/>
              <a:t> та стимулювання зрошення в Україні від 10 липня 2018 року, підписаний Президентом України. Набирає чинності з 01 січня 2019 року;</a:t>
            </a:r>
          </a:p>
          <a:p>
            <a:pPr>
              <a:buNone/>
            </a:pPr>
            <a:r>
              <a:rPr lang="uk-UA" dirty="0" smtClean="0"/>
              <a:t>Про внесення змін до ПКУ… щодо стимулювання створення та діяльності сімейних фермерських господарств від 10 липня 2018 року</a:t>
            </a:r>
          </a:p>
          <a:p>
            <a:pPr>
              <a:buNone/>
            </a:pPr>
            <a:r>
              <a:rPr lang="uk-UA" dirty="0" smtClean="0"/>
              <a:t>Про основні принципи та вимоги до організації виробництва, обігу та маркування органічної продукції від 10 липня 2018 року</a:t>
            </a:r>
          </a:p>
          <a:p>
            <a:pPr>
              <a:buNone/>
            </a:pPr>
            <a:r>
              <a:rPr lang="uk-UA" b="1" dirty="0" smtClean="0"/>
              <a:t>2. Рішення ЄСПЛ </a:t>
            </a:r>
            <a:r>
              <a:rPr lang="uk-UA" dirty="0" smtClean="0"/>
              <a:t>у справі «Зеленчук і </a:t>
            </a:r>
            <a:r>
              <a:rPr lang="uk-UA" dirty="0" err="1" smtClean="0"/>
              <a:t>Цюцюра</a:t>
            </a:r>
            <a:r>
              <a:rPr lang="uk-UA" dirty="0" smtClean="0"/>
              <a:t> проти України» від 22 травня 2018 року. Набуло чинності з 22 серпня 2018 року.</a:t>
            </a:r>
          </a:p>
          <a:p>
            <a:pPr>
              <a:buNone/>
            </a:pPr>
            <a:endParaRPr lang="uk-UA"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841" y="204952"/>
            <a:ext cx="11587656" cy="1144164"/>
          </a:xfrm>
        </p:spPr>
        <p:txBody>
          <a:bodyPr>
            <a:normAutofit fontScale="90000"/>
          </a:bodyPr>
          <a:lstStyle/>
          <a:p>
            <a:r>
              <a:rPr lang="uk-UA" dirty="0" smtClean="0"/>
              <a:t>Право власності на землю поза законом відповідно до закону, чи не так?</a:t>
            </a:r>
            <a:endParaRPr lang="uk-UA" dirty="0"/>
          </a:p>
        </p:txBody>
      </p:sp>
      <p:sp>
        <p:nvSpPr>
          <p:cNvPr id="5" name="Содержимое 4"/>
          <p:cNvSpPr>
            <a:spLocks noGrp="1"/>
          </p:cNvSpPr>
          <p:nvPr>
            <p:ph idx="1"/>
          </p:nvPr>
        </p:nvSpPr>
        <p:spPr>
          <a:xfrm>
            <a:off x="362607" y="1513490"/>
            <a:ext cx="11619186" cy="5013434"/>
          </a:xfrm>
        </p:spPr>
        <p:txBody>
          <a:bodyPr>
            <a:normAutofit lnSpcReduction="10000"/>
          </a:bodyPr>
          <a:lstStyle/>
          <a:p>
            <a:pPr algn="ctr">
              <a:buNone/>
            </a:pPr>
            <a:r>
              <a:rPr lang="uk-UA" b="1" dirty="0" smtClean="0"/>
              <a:t>АЛГОРИТМ МОРАТОРІЮ :</a:t>
            </a:r>
          </a:p>
          <a:p>
            <a:pPr algn="ctr"/>
            <a:r>
              <a:rPr lang="uk-UA" dirty="0" smtClean="0"/>
              <a:t>Чи маю право?</a:t>
            </a:r>
          </a:p>
          <a:p>
            <a:pPr algn="ctr"/>
            <a:r>
              <a:rPr lang="uk-UA" dirty="0" smtClean="0"/>
              <a:t> Так! </a:t>
            </a:r>
          </a:p>
          <a:p>
            <a:pPr algn="ctr"/>
            <a:r>
              <a:rPr lang="uk-UA" dirty="0" smtClean="0"/>
              <a:t>Чи можу ?</a:t>
            </a:r>
          </a:p>
          <a:p>
            <a:pPr algn="ctr"/>
            <a:r>
              <a:rPr lang="uk-UA" dirty="0" smtClean="0"/>
              <a:t> Ні! </a:t>
            </a:r>
          </a:p>
          <a:p>
            <a:pPr algn="ctr">
              <a:buNone/>
            </a:pPr>
            <a:r>
              <a:rPr lang="uk-UA" dirty="0" smtClean="0"/>
              <a:t>Чому? </a:t>
            </a:r>
          </a:p>
          <a:p>
            <a:pPr algn="ctr">
              <a:buNone/>
            </a:pPr>
            <a:r>
              <a:rPr lang="uk-UA" dirty="0" smtClean="0"/>
              <a:t>Законом заборонено!</a:t>
            </a:r>
          </a:p>
          <a:p>
            <a:pPr algn="ctr">
              <a:buNone/>
            </a:pPr>
            <a:r>
              <a:rPr lang="uk-UA" dirty="0" smtClean="0"/>
              <a:t>Чому?</a:t>
            </a:r>
          </a:p>
          <a:p>
            <a:pPr algn="ctr">
              <a:buNone/>
            </a:pPr>
            <a:r>
              <a:rPr lang="uk-UA" b="1" dirty="0" smtClean="0"/>
              <a:t>Відповідь у </a:t>
            </a:r>
            <a:r>
              <a:rPr lang="uk-UA" dirty="0" smtClean="0"/>
              <a:t>Рішенні ЄСПЛ від 22 травня 2018 року</a:t>
            </a:r>
          </a:p>
          <a:p>
            <a:pPr algn="just">
              <a:buNone/>
            </a:pPr>
            <a:endParaRPr lang="uk-UA" dirty="0" smtClean="0"/>
          </a:p>
          <a:p>
            <a:pPr algn="just">
              <a:buNone/>
            </a:pPr>
            <a:endParaRPr lang="uk-UA" dirty="0" smtClean="0"/>
          </a:p>
          <a:p>
            <a:pPr algn="ctr">
              <a:buNone/>
            </a:pPr>
            <a:endParaRPr lang="uk-UA" dirty="0" smtClean="0"/>
          </a:p>
          <a:p>
            <a:pPr algn="ctr">
              <a:buNone/>
            </a:pP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31076" y="331076"/>
            <a:ext cx="11022724" cy="945931"/>
          </a:xfrm>
        </p:spPr>
        <p:txBody>
          <a:bodyPr>
            <a:normAutofit/>
          </a:bodyPr>
          <a:lstStyle/>
          <a:p>
            <a:r>
              <a:rPr lang="uk-UA" b="1" dirty="0" smtClean="0"/>
              <a:t>В чому полягає основна суть рішення ЄСПЛ?</a:t>
            </a:r>
            <a:endParaRPr lang="uk-UA" dirty="0"/>
          </a:p>
        </p:txBody>
      </p:sp>
      <p:sp>
        <p:nvSpPr>
          <p:cNvPr id="5" name="Содержимое 4"/>
          <p:cNvSpPr>
            <a:spLocks noGrp="1"/>
          </p:cNvSpPr>
          <p:nvPr>
            <p:ph idx="1"/>
          </p:nvPr>
        </p:nvSpPr>
        <p:spPr>
          <a:xfrm>
            <a:off x="268014" y="1150884"/>
            <a:ext cx="11698014" cy="5517932"/>
          </a:xfrm>
        </p:spPr>
        <p:txBody>
          <a:bodyPr>
            <a:normAutofit fontScale="40000" lnSpcReduction="20000"/>
          </a:bodyPr>
          <a:lstStyle/>
          <a:p>
            <a:endParaRPr lang="uk-UA" sz="5100" dirty="0" smtClean="0"/>
          </a:p>
          <a:p>
            <a:pPr algn="just"/>
            <a:r>
              <a:rPr lang="uk-UA" sz="5900" b="1" dirty="0" smtClean="0"/>
              <a:t>Пункт 3 – суд дійшов висновку, що мало місце порушення статті 1 Протоколу 1 Європейської Конвенції з прав людини, у якій закріплено наступне</a:t>
            </a:r>
            <a:r>
              <a:rPr lang="uk-UA" sz="5900" b="1" i="1" dirty="0" smtClean="0"/>
              <a:t>: </a:t>
            </a:r>
            <a:r>
              <a:rPr lang="uk-UA" sz="5900" b="1" dirty="0" smtClean="0"/>
              <a:t>Кожна фізична або юридична особа має право мирно володіти своїм майном. Ніхто не може бути позбавлений свого майна інакше як в інтересах суспільства і на умовах, передбачених законом або загальними принципами міжнародного права.  </a:t>
            </a:r>
          </a:p>
          <a:p>
            <a:pPr algn="just">
              <a:buNone/>
            </a:pPr>
            <a:endParaRPr lang="uk-UA" sz="5900" b="1" dirty="0" smtClean="0"/>
          </a:p>
          <a:p>
            <a:pPr algn="just"/>
            <a:r>
              <a:rPr lang="uk-UA" sz="5900" b="1" dirty="0" smtClean="0"/>
              <a:t>Проте попередні положення жодним чином не обмежують право держави вводити в дію такі закони, які, на її думку, є необхідними для здійснення контролю за користуванням майном відповідно до загальних інтересів або для забезпечення сплати податків чи інших зборів або штрафів.</a:t>
            </a:r>
          </a:p>
          <a:p>
            <a:pPr algn="just"/>
            <a:endParaRPr lang="uk-UA" sz="5900" b="1" dirty="0" smtClean="0"/>
          </a:p>
          <a:p>
            <a:pPr algn="just"/>
            <a:r>
              <a:rPr lang="uk-UA" sz="5900" b="1" dirty="0" smtClean="0"/>
              <a:t>Пункт 4. – Суд дійшов висновку, що визнання порушення саме по собі є достатньо справедливою компенсацією за будь яку моральну шкоду, яку понесли заявники</a:t>
            </a:r>
          </a:p>
          <a:p>
            <a:pPr algn="just"/>
            <a:r>
              <a:rPr lang="uk-UA" sz="5900" b="1" dirty="0" smtClean="0"/>
              <a:t>Відшкодувати заявникам судові витрати по 3 тис євро кожному</a:t>
            </a:r>
          </a:p>
          <a:p>
            <a:pPr algn="just"/>
            <a:r>
              <a:rPr lang="uk-UA" sz="5900" b="1" dirty="0" smtClean="0"/>
              <a:t>Відхилив претензії заявників про справедливу компенсацію</a:t>
            </a:r>
          </a:p>
          <a:p>
            <a:endParaRPr lang="uk-UA" dirty="0" smtClean="0"/>
          </a:p>
          <a:p>
            <a:endParaRPr lang="uk-UA" dirty="0" smtClean="0"/>
          </a:p>
          <a:p>
            <a:endParaRPr lang="uk-UA"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903" y="189186"/>
            <a:ext cx="11508828" cy="1545021"/>
          </a:xfrm>
        </p:spPr>
        <p:txBody>
          <a:bodyPr>
            <a:normAutofit fontScale="90000"/>
          </a:bodyPr>
          <a:lstStyle/>
          <a:p>
            <a:r>
              <a:rPr lang="uk-UA" sz="3600" b="1" dirty="0" smtClean="0"/>
              <a:t/>
            </a:r>
            <a:br>
              <a:rPr lang="uk-UA" sz="3600" b="1" dirty="0" smtClean="0"/>
            </a:br>
            <a:r>
              <a:rPr lang="uk-UA" sz="3600" b="1" dirty="0" smtClean="0"/>
              <a:t>Чи скасовує Рішення ЄСПЛ заборону на відчуження земель, закріплену у п. 15 Розділу Х «Перехідні положення» ЗКУ?</a:t>
            </a:r>
            <a:r>
              <a:rPr lang="uk-UA" dirty="0" smtClean="0"/>
              <a:t/>
            </a:r>
            <a:br>
              <a:rPr lang="uk-UA" dirty="0" smtClean="0"/>
            </a:br>
            <a:endParaRPr lang="uk-UA" dirty="0"/>
          </a:p>
        </p:txBody>
      </p:sp>
      <p:sp>
        <p:nvSpPr>
          <p:cNvPr id="3" name="Содержимое 2"/>
          <p:cNvSpPr>
            <a:spLocks noGrp="1"/>
          </p:cNvSpPr>
          <p:nvPr>
            <p:ph idx="1"/>
          </p:nvPr>
        </p:nvSpPr>
        <p:spPr>
          <a:xfrm>
            <a:off x="252247" y="1828800"/>
            <a:ext cx="11745311" cy="4713890"/>
          </a:xfrm>
        </p:spPr>
        <p:txBody>
          <a:bodyPr/>
          <a:lstStyle/>
          <a:p>
            <a:r>
              <a:rPr lang="uk-UA" dirty="0" smtClean="0"/>
              <a:t>рішення ЄСПЛ у справі </a:t>
            </a:r>
            <a:r>
              <a:rPr lang="uk-UA" dirty="0" err="1" smtClean="0"/>
              <a:t>“Зеленчук</a:t>
            </a:r>
            <a:r>
              <a:rPr lang="uk-UA" dirty="0" smtClean="0"/>
              <a:t> і </a:t>
            </a:r>
            <a:r>
              <a:rPr lang="uk-UA" dirty="0" err="1" smtClean="0"/>
              <a:t>Цицюра”</a:t>
            </a:r>
            <a:r>
              <a:rPr lang="uk-UA" dirty="0" smtClean="0"/>
              <a:t> прямо не містить ніяких положень про недійсність конкретних положень українського законодавства, зокрема й пунктів 14 і 15 Перехідних положень ЗК України</a:t>
            </a:r>
          </a:p>
          <a:p>
            <a:endParaRPr lang="uk-UA" dirty="0" smtClean="0"/>
          </a:p>
          <a:p>
            <a:r>
              <a:rPr lang="uk-UA" i="1" dirty="0" smtClean="0"/>
              <a:t>Параграф 150 - “ рішення Суду не потрібно розуміти таким чином, що необмежений ринок землі має бути запроваджено в Україні негайно </a:t>
            </a:r>
            <a:r>
              <a:rPr lang="uk-UA" dirty="0" smtClean="0"/>
              <a:t>”.</a:t>
            </a:r>
          </a:p>
          <a:p>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TotalTime>
  <Words>1970</Words>
  <Application>Microsoft Office PowerPoint</Application>
  <PresentationFormat>Произвольный</PresentationFormat>
  <Paragraphs>163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РИНОК ЗЕМЛІ: ЗАКОНОДАВЧІ НОВЕЛИ ТА ПРОБЛЕМИ ЇХ РЕАЛІЗАЦІЇ</vt:lpstr>
      <vt:lpstr>КОНСТИТУЦІЯ УКРАЇНИ </vt:lpstr>
      <vt:lpstr>КОНСТИТУЦІЯ УКРАЇНИ</vt:lpstr>
      <vt:lpstr>Земля поза законом. Юридичні дефекти у земельному праві України</vt:lpstr>
      <vt:lpstr>Земля поза законом: Наслідки і ризики</vt:lpstr>
      <vt:lpstr>Ринок землі: Законодавство 2018 року </vt:lpstr>
      <vt:lpstr>Право власності на землю поза законом відповідно до закону, чи не так?</vt:lpstr>
      <vt:lpstr>В чому полягає основна суть рішення ЄСПЛ?</vt:lpstr>
      <vt:lpstr> Чи скасовує Рішення ЄСПЛ заборону на відчуження земель, закріплену у п. 15 Розділу Х «Перехідні положення» ЗКУ? </vt:lpstr>
      <vt:lpstr>Яким чином має виконуватись Рішення ЄСПЛ в Україні?</vt:lpstr>
      <vt:lpstr>  Чи зобов’язана ВР України приймати закон про скасування заборони на продаж земель сільськогосподарського призначення? </vt:lpstr>
      <vt:lpstr>СПОСОБИ ВИКОНАННЯ РІШЕННЯ ВР УКРАЇНИ</vt:lpstr>
      <vt:lpstr>Основні чинники виконання ВР України Рішення ЄСПЛ </vt:lpstr>
      <vt:lpstr> ЗАКОНОДАВЧІ НОВЕЛИ ТА ПРОБЛЕМИ ЇХ РЕАЛІЗАЦІЇ У КОНТЕКСТІ РІШЕННЯ ЄСПЛ ВІД 22 ТРАВНЯ 2018 РОКУ </vt:lpstr>
      <vt:lpstr>Законодавчі новели: юридичний зміст</vt:lpstr>
      <vt:lpstr>Законодавчі новели: юридичний зміст</vt:lpstr>
      <vt:lpstr>Законодавчі новели: юридичний зміст </vt:lpstr>
      <vt:lpstr>Законодавчі новели: юридичний зміст</vt:lpstr>
      <vt:lpstr>ПРАВОВИЙ АНАЛІЗ ЗАКОНОДАВЧИХ НОВЕЛ КРІЗЬ ПРИЗМУ РІШЕННЯ ЄСПЛ ВІД 22 ТРАВНЯ 2018 РОКУ</vt:lpstr>
      <vt:lpstr>Правовий аналіз законодавчих новел</vt:lpstr>
      <vt:lpstr>Правовий аналіз законодавчих новел</vt:lpstr>
      <vt:lpstr>Запитання-Відповіді-Дискусія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Аграрно-індустріальні парки в Україні: правові можливості та перспективи інвестування</dc:title>
  <dc:creator>Volodymyr Nosik</dc:creator>
  <cp:lastModifiedBy>X</cp:lastModifiedBy>
  <cp:revision>97</cp:revision>
  <dcterms:created xsi:type="dcterms:W3CDTF">2017-10-04T13:00:04Z</dcterms:created>
  <dcterms:modified xsi:type="dcterms:W3CDTF">2018-08-29T08:44:29Z</dcterms:modified>
</cp:coreProperties>
</file>