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7" r:id="rId4"/>
    <p:sldId id="280" r:id="rId5"/>
    <p:sldId id="270" r:id="rId6"/>
    <p:sldId id="273" r:id="rId7"/>
    <p:sldId id="276" r:id="rId8"/>
    <p:sldId id="260" r:id="rId9"/>
    <p:sldId id="282" r:id="rId10"/>
    <p:sldId id="283" r:id="rId11"/>
    <p:sldId id="262" r:id="rId12"/>
    <p:sldId id="263" r:id="rId13"/>
    <p:sldId id="264" r:id="rId14"/>
    <p:sldId id="261" r:id="rId15"/>
    <p:sldId id="265" r:id="rId16"/>
    <p:sldId id="266" r:id="rId17"/>
    <p:sldId id="28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55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9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9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9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9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9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'slide 9'!$O$3</c:f>
              <c:strCache>
                <c:ptCount val="1"/>
                <c:pt idx="0">
                  <c:v>S.D.</c:v>
                </c:pt>
              </c:strCache>
            </c:strRef>
          </c:tx>
          <c:spPr>
            <a:ln w="28575" cap="rnd">
              <a:solidFill>
                <a:schemeClr val="accent5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'slide 9'!$N$4:$N$17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'slide 9'!$O$4:$O$17</c:f>
              <c:numCache>
                <c:formatCode>General</c:formatCode>
                <c:ptCount val="14"/>
                <c:pt idx="0">
                  <c:v>1.19</c:v>
                </c:pt>
                <c:pt idx="1">
                  <c:v>1.24</c:v>
                </c:pt>
                <c:pt idx="2">
                  <c:v>1.24</c:v>
                </c:pt>
                <c:pt idx="3">
                  <c:v>1.1599999999999999</c:v>
                </c:pt>
                <c:pt idx="4">
                  <c:v>1.23</c:v>
                </c:pt>
                <c:pt idx="5">
                  <c:v>1.25</c:v>
                </c:pt>
                <c:pt idx="6">
                  <c:v>1.22</c:v>
                </c:pt>
                <c:pt idx="7">
                  <c:v>1.05</c:v>
                </c:pt>
                <c:pt idx="8">
                  <c:v>1.04</c:v>
                </c:pt>
                <c:pt idx="9">
                  <c:v>1.08</c:v>
                </c:pt>
                <c:pt idx="10">
                  <c:v>1.07</c:v>
                </c:pt>
                <c:pt idx="11">
                  <c:v>1.18</c:v>
                </c:pt>
                <c:pt idx="12">
                  <c:v>1.05</c:v>
                </c:pt>
                <c:pt idx="13">
                  <c:v>0.91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'slide 9'!$P$3</c:f>
              <c:strCache>
                <c:ptCount val="1"/>
                <c:pt idx="0">
                  <c:v>75-25</c:v>
                </c:pt>
              </c:strCache>
            </c:strRef>
          </c:tx>
          <c:spPr>
            <a:ln w="28575" cap="rnd">
              <a:solidFill>
                <a:schemeClr val="accent5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'slide 9'!$N$4:$N$17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'slide 9'!$P$4:$P$17</c:f>
              <c:numCache>
                <c:formatCode>General</c:formatCode>
                <c:ptCount val="14"/>
                <c:pt idx="0">
                  <c:v>1.55</c:v>
                </c:pt>
                <c:pt idx="1">
                  <c:v>1.62</c:v>
                </c:pt>
                <c:pt idx="2">
                  <c:v>1.66</c:v>
                </c:pt>
                <c:pt idx="3">
                  <c:v>1.54</c:v>
                </c:pt>
                <c:pt idx="4">
                  <c:v>1.65</c:v>
                </c:pt>
                <c:pt idx="5">
                  <c:v>1.59</c:v>
                </c:pt>
                <c:pt idx="6">
                  <c:v>1.54</c:v>
                </c:pt>
                <c:pt idx="7">
                  <c:v>1.28</c:v>
                </c:pt>
                <c:pt idx="8">
                  <c:v>1.34</c:v>
                </c:pt>
                <c:pt idx="9">
                  <c:v>1.38</c:v>
                </c:pt>
                <c:pt idx="10">
                  <c:v>1.32</c:v>
                </c:pt>
                <c:pt idx="11">
                  <c:v>1.54</c:v>
                </c:pt>
                <c:pt idx="12">
                  <c:v>1.27</c:v>
                </c:pt>
                <c:pt idx="13">
                  <c:v>1.22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'slide 9'!$Q$3</c:f>
              <c:strCache>
                <c:ptCount val="1"/>
                <c:pt idx="0">
                  <c:v>90-10</c:v>
                </c:pt>
              </c:strCache>
            </c:strRef>
          </c:tx>
          <c:spPr>
            <a:ln w="28575" cap="rnd">
              <a:solidFill>
                <a:schemeClr val="accent5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'slide 9'!$N$4:$N$17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'slide 9'!$Q$4:$Q$17</c:f>
              <c:numCache>
                <c:formatCode>General</c:formatCode>
                <c:ptCount val="14"/>
                <c:pt idx="0">
                  <c:v>3.05</c:v>
                </c:pt>
                <c:pt idx="1">
                  <c:v>3.18</c:v>
                </c:pt>
                <c:pt idx="2">
                  <c:v>3.26</c:v>
                </c:pt>
                <c:pt idx="3">
                  <c:v>2.99</c:v>
                </c:pt>
                <c:pt idx="4">
                  <c:v>3.18</c:v>
                </c:pt>
                <c:pt idx="5">
                  <c:v>3.24</c:v>
                </c:pt>
                <c:pt idx="6">
                  <c:v>3.11</c:v>
                </c:pt>
                <c:pt idx="7">
                  <c:v>2.66</c:v>
                </c:pt>
                <c:pt idx="8">
                  <c:v>2.63</c:v>
                </c:pt>
                <c:pt idx="9">
                  <c:v>2.71</c:v>
                </c:pt>
                <c:pt idx="10">
                  <c:v>2.64</c:v>
                </c:pt>
                <c:pt idx="11">
                  <c:v>3.03</c:v>
                </c:pt>
                <c:pt idx="12">
                  <c:v>2.62</c:v>
                </c:pt>
                <c:pt idx="13">
                  <c:v>2.36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71493248"/>
        <c:axId val="-571500320"/>
      </c:lineChart>
      <c:catAx>
        <c:axId val="-57149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71500320"/>
        <c:crosses val="autoZero"/>
        <c:auto val="1"/>
        <c:lblAlgn val="ctr"/>
        <c:lblOffset val="100"/>
        <c:noMultiLvlLbl val="0"/>
      </c:catAx>
      <c:valAx>
        <c:axId val="-571500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71493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'slide 9'!$O$22</c:f>
              <c:strCache>
                <c:ptCount val="1"/>
                <c:pt idx="0">
                  <c:v>S.D.</c:v>
                </c:pt>
              </c:strCache>
            </c:strRef>
          </c:tx>
          <c:spPr>
            <a:ln w="28575" cap="rnd">
              <a:solidFill>
                <a:schemeClr val="accent5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'slide 9'!$N$23:$N$36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'slide 9'!$O$23:$O$36</c:f>
              <c:numCache>
                <c:formatCode>General</c:formatCode>
                <c:ptCount val="14"/>
                <c:pt idx="0">
                  <c:v>0.72</c:v>
                </c:pt>
                <c:pt idx="1">
                  <c:v>0.74</c:v>
                </c:pt>
                <c:pt idx="2">
                  <c:v>0.75</c:v>
                </c:pt>
                <c:pt idx="3">
                  <c:v>0.67</c:v>
                </c:pt>
                <c:pt idx="4">
                  <c:v>0.71</c:v>
                </c:pt>
                <c:pt idx="5">
                  <c:v>0.72</c:v>
                </c:pt>
                <c:pt idx="6">
                  <c:v>0.72</c:v>
                </c:pt>
                <c:pt idx="7">
                  <c:v>0.66</c:v>
                </c:pt>
                <c:pt idx="8">
                  <c:v>0.66</c:v>
                </c:pt>
                <c:pt idx="9">
                  <c:v>0.69</c:v>
                </c:pt>
                <c:pt idx="10">
                  <c:v>0.67</c:v>
                </c:pt>
                <c:pt idx="11">
                  <c:v>0.75</c:v>
                </c:pt>
                <c:pt idx="12">
                  <c:v>0.68</c:v>
                </c:pt>
                <c:pt idx="13">
                  <c:v>0.59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'slide 9'!$P$22</c:f>
              <c:strCache>
                <c:ptCount val="1"/>
                <c:pt idx="0">
                  <c:v>75-25</c:v>
                </c:pt>
              </c:strCache>
            </c:strRef>
          </c:tx>
          <c:spPr>
            <a:ln w="28575" cap="rnd">
              <a:solidFill>
                <a:schemeClr val="accent5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'slide 9'!$N$23:$N$36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'slide 9'!$P$23:$P$36</c:f>
              <c:numCache>
                <c:formatCode>General</c:formatCode>
                <c:ptCount val="14"/>
                <c:pt idx="0">
                  <c:v>0.89</c:v>
                </c:pt>
                <c:pt idx="1">
                  <c:v>0.93</c:v>
                </c:pt>
                <c:pt idx="2">
                  <c:v>0.96</c:v>
                </c:pt>
                <c:pt idx="3">
                  <c:v>0.85</c:v>
                </c:pt>
                <c:pt idx="4">
                  <c:v>0.91</c:v>
                </c:pt>
                <c:pt idx="5">
                  <c:v>0.88</c:v>
                </c:pt>
                <c:pt idx="6">
                  <c:v>0.89</c:v>
                </c:pt>
                <c:pt idx="7">
                  <c:v>0.8</c:v>
                </c:pt>
                <c:pt idx="8">
                  <c:v>0.83</c:v>
                </c:pt>
                <c:pt idx="9">
                  <c:v>0.83</c:v>
                </c:pt>
                <c:pt idx="10">
                  <c:v>0.8</c:v>
                </c:pt>
                <c:pt idx="11">
                  <c:v>0.95</c:v>
                </c:pt>
                <c:pt idx="12">
                  <c:v>0.82</c:v>
                </c:pt>
                <c:pt idx="13">
                  <c:v>0.76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'slide 9'!$Q$22</c:f>
              <c:strCache>
                <c:ptCount val="1"/>
                <c:pt idx="0">
                  <c:v>90-10</c:v>
                </c:pt>
              </c:strCache>
            </c:strRef>
          </c:tx>
          <c:spPr>
            <a:ln w="28575" cap="rnd">
              <a:solidFill>
                <a:schemeClr val="accent5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'slide 9'!$N$23:$N$36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'slide 9'!$Q$23:$Q$36</c:f>
              <c:numCache>
                <c:formatCode>General</c:formatCode>
                <c:ptCount val="14"/>
                <c:pt idx="0">
                  <c:v>1.81</c:v>
                </c:pt>
                <c:pt idx="1">
                  <c:v>1.91</c:v>
                </c:pt>
                <c:pt idx="2">
                  <c:v>1.94</c:v>
                </c:pt>
                <c:pt idx="3">
                  <c:v>1.69</c:v>
                </c:pt>
                <c:pt idx="4">
                  <c:v>1.8</c:v>
                </c:pt>
                <c:pt idx="5">
                  <c:v>1.81</c:v>
                </c:pt>
                <c:pt idx="6">
                  <c:v>1.84</c:v>
                </c:pt>
                <c:pt idx="7">
                  <c:v>1.65</c:v>
                </c:pt>
                <c:pt idx="8">
                  <c:v>1.7</c:v>
                </c:pt>
                <c:pt idx="9">
                  <c:v>1.74</c:v>
                </c:pt>
                <c:pt idx="10">
                  <c:v>1.65</c:v>
                </c:pt>
                <c:pt idx="11">
                  <c:v>1.88</c:v>
                </c:pt>
                <c:pt idx="12">
                  <c:v>1.68</c:v>
                </c:pt>
                <c:pt idx="13">
                  <c:v>1.52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71489440"/>
        <c:axId val="-571497056"/>
      </c:lineChart>
      <c:catAx>
        <c:axId val="-57148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71497056"/>
        <c:crosses val="autoZero"/>
        <c:auto val="1"/>
        <c:lblAlgn val="ctr"/>
        <c:lblOffset val="100"/>
        <c:noMultiLvlLbl val="0"/>
      </c:catAx>
      <c:valAx>
        <c:axId val="-571497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71489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02431684324592"/>
          <c:y val="3.542711230603731E-2"/>
          <c:w val="0.84375768498711445"/>
          <c:h val="0.77645100129891265"/>
        </c:manualLayout>
      </c:layout>
      <c:lineChart>
        <c:grouping val="standard"/>
        <c:varyColors val="0"/>
        <c:ser>
          <c:idx val="0"/>
          <c:order val="0"/>
          <c:tx>
            <c:strRef>
              <c:f>'slide 9'!$C$37</c:f>
              <c:strCache>
                <c:ptCount val="1"/>
                <c:pt idx="0">
                  <c:v>Land wedge, S.D.</c:v>
                </c:pt>
              </c:strCache>
            </c:strRef>
          </c:tx>
          <c:spPr>
            <a:ln w="28575" cap="rnd">
              <a:solidFill>
                <a:schemeClr val="accent5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'slide 9'!$B$38:$B$51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'slide 9'!$C$38:$C$51</c:f>
              <c:numCache>
                <c:formatCode>General</c:formatCode>
                <c:ptCount val="14"/>
                <c:pt idx="0">
                  <c:v>0.96</c:v>
                </c:pt>
                <c:pt idx="1">
                  <c:v>0.93</c:v>
                </c:pt>
                <c:pt idx="2">
                  <c:v>0.97</c:v>
                </c:pt>
                <c:pt idx="3">
                  <c:v>0.95</c:v>
                </c:pt>
                <c:pt idx="4">
                  <c:v>0.97</c:v>
                </c:pt>
                <c:pt idx="5">
                  <c:v>0.98</c:v>
                </c:pt>
                <c:pt idx="6">
                  <c:v>1.05</c:v>
                </c:pt>
                <c:pt idx="7">
                  <c:v>1.0900000000000001</c:v>
                </c:pt>
                <c:pt idx="8">
                  <c:v>1.1200000000000001</c:v>
                </c:pt>
                <c:pt idx="9">
                  <c:v>1.08</c:v>
                </c:pt>
                <c:pt idx="10">
                  <c:v>1.07</c:v>
                </c:pt>
                <c:pt idx="11">
                  <c:v>1.08</c:v>
                </c:pt>
                <c:pt idx="12">
                  <c:v>1.03</c:v>
                </c:pt>
                <c:pt idx="13">
                  <c:v>0.99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'slide 9'!$D$37</c:f>
              <c:strCache>
                <c:ptCount val="1"/>
                <c:pt idx="0">
                  <c:v>Capital wedge, S.D.</c:v>
                </c:pt>
              </c:strCache>
            </c:strRef>
          </c:tx>
          <c:spPr>
            <a:ln w="28575" cap="rnd">
              <a:solidFill>
                <a:schemeClr val="accent5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'slide 9'!$B$38:$B$51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'slide 9'!$D$38:$D$51</c:f>
              <c:numCache>
                <c:formatCode>General</c:formatCode>
                <c:ptCount val="14"/>
                <c:pt idx="0">
                  <c:v>0.93</c:v>
                </c:pt>
                <c:pt idx="1">
                  <c:v>0.91</c:v>
                </c:pt>
                <c:pt idx="2">
                  <c:v>0.93</c:v>
                </c:pt>
                <c:pt idx="3">
                  <c:v>1.06</c:v>
                </c:pt>
                <c:pt idx="4">
                  <c:v>0.91</c:v>
                </c:pt>
                <c:pt idx="5">
                  <c:v>0.93</c:v>
                </c:pt>
                <c:pt idx="6">
                  <c:v>0.98</c:v>
                </c:pt>
                <c:pt idx="7">
                  <c:v>1</c:v>
                </c:pt>
                <c:pt idx="8">
                  <c:v>1.05</c:v>
                </c:pt>
                <c:pt idx="9">
                  <c:v>1.03</c:v>
                </c:pt>
                <c:pt idx="10">
                  <c:v>1.04</c:v>
                </c:pt>
                <c:pt idx="11">
                  <c:v>1.04</c:v>
                </c:pt>
                <c:pt idx="12">
                  <c:v>1.04</c:v>
                </c:pt>
                <c:pt idx="13">
                  <c:v>1.05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'slide 9'!$E$37</c:f>
              <c:strCache>
                <c:ptCount val="1"/>
                <c:pt idx="0">
                  <c:v>Output wedge, S.D.</c:v>
                </c:pt>
              </c:strCache>
            </c:strRef>
          </c:tx>
          <c:spPr>
            <a:ln w="28575" cap="rnd">
              <a:solidFill>
                <a:schemeClr val="accent5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'slide 9'!$B$38:$B$51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'slide 9'!$E$38:$E$51</c:f>
              <c:numCache>
                <c:formatCode>General</c:formatCode>
                <c:ptCount val="14"/>
                <c:pt idx="0">
                  <c:v>0.81</c:v>
                </c:pt>
                <c:pt idx="1">
                  <c:v>0.84</c:v>
                </c:pt>
                <c:pt idx="2">
                  <c:v>0.85</c:v>
                </c:pt>
                <c:pt idx="3">
                  <c:v>0.89</c:v>
                </c:pt>
                <c:pt idx="4">
                  <c:v>0.85</c:v>
                </c:pt>
                <c:pt idx="5">
                  <c:v>0.88</c:v>
                </c:pt>
                <c:pt idx="6">
                  <c:v>0.89</c:v>
                </c:pt>
                <c:pt idx="7">
                  <c:v>0.88</c:v>
                </c:pt>
                <c:pt idx="8">
                  <c:v>0.89</c:v>
                </c:pt>
                <c:pt idx="9">
                  <c:v>0.91</c:v>
                </c:pt>
                <c:pt idx="10">
                  <c:v>0.91</c:v>
                </c:pt>
                <c:pt idx="11">
                  <c:v>0.96</c:v>
                </c:pt>
                <c:pt idx="12">
                  <c:v>0.89</c:v>
                </c:pt>
                <c:pt idx="13">
                  <c:v>0.81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71499232"/>
        <c:axId val="-573755920"/>
      </c:lineChart>
      <c:catAx>
        <c:axId val="-57149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73755920"/>
        <c:crosses val="autoZero"/>
        <c:auto val="1"/>
        <c:lblAlgn val="ctr"/>
        <c:lblOffset val="100"/>
        <c:noMultiLvlLbl val="0"/>
      </c:catAx>
      <c:valAx>
        <c:axId val="-573755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71499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2236060340704862"/>
          <c:w val="0.99781851124716725"/>
          <c:h val="7.76393965929514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'slide 10'!$C$5</c:f>
              <c:strCache>
                <c:ptCount val="1"/>
                <c:pt idx="0">
                  <c:v>S.D.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10'!$D$4:$H$4</c:f>
              <c:strCache>
                <c:ptCount val="5"/>
                <c:pt idx="0">
                  <c:v>&lt;500 ha</c:v>
                </c:pt>
                <c:pt idx="1">
                  <c:v>500-1000 ha</c:v>
                </c:pt>
                <c:pt idx="2">
                  <c:v>1000-2000 ha</c:v>
                </c:pt>
                <c:pt idx="3">
                  <c:v>2000-3000 ha</c:v>
                </c:pt>
                <c:pt idx="4">
                  <c:v>&gt;3000 ha</c:v>
                </c:pt>
              </c:strCache>
            </c:strRef>
          </c:cat>
          <c:val>
            <c:numRef>
              <c:f>'slide 10'!$D$5:$H$5</c:f>
              <c:numCache>
                <c:formatCode>General</c:formatCode>
                <c:ptCount val="5"/>
                <c:pt idx="0">
                  <c:v>1.1299999999999999</c:v>
                </c:pt>
                <c:pt idx="1">
                  <c:v>1.1299999999999999</c:v>
                </c:pt>
                <c:pt idx="2">
                  <c:v>1.05</c:v>
                </c:pt>
                <c:pt idx="3">
                  <c:v>0.98</c:v>
                </c:pt>
                <c:pt idx="4">
                  <c:v>0.96</c:v>
                </c:pt>
              </c:numCache>
            </c:numRef>
          </c:val>
        </c:ser>
        <c:ser>
          <c:idx val="1"/>
          <c:order val="1"/>
          <c:tx>
            <c:strRef>
              <c:f>'slide 10'!$C$6</c:f>
              <c:strCache>
                <c:ptCount val="1"/>
                <c:pt idx="0">
                  <c:v>75-25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10'!$D$4:$H$4</c:f>
              <c:strCache>
                <c:ptCount val="5"/>
                <c:pt idx="0">
                  <c:v>&lt;500 ha</c:v>
                </c:pt>
                <c:pt idx="1">
                  <c:v>500-1000 ha</c:v>
                </c:pt>
                <c:pt idx="2">
                  <c:v>1000-2000 ha</c:v>
                </c:pt>
                <c:pt idx="3">
                  <c:v>2000-3000 ha</c:v>
                </c:pt>
                <c:pt idx="4">
                  <c:v>&gt;3000 ha</c:v>
                </c:pt>
              </c:strCache>
            </c:strRef>
          </c:cat>
          <c:val>
            <c:numRef>
              <c:f>'slide 10'!$D$6:$H$6</c:f>
              <c:numCache>
                <c:formatCode>General</c:formatCode>
                <c:ptCount val="5"/>
                <c:pt idx="0">
                  <c:v>1.47</c:v>
                </c:pt>
                <c:pt idx="1">
                  <c:v>1.43</c:v>
                </c:pt>
                <c:pt idx="2">
                  <c:v>1.29</c:v>
                </c:pt>
                <c:pt idx="3">
                  <c:v>1.17</c:v>
                </c:pt>
                <c:pt idx="4">
                  <c:v>1.19</c:v>
                </c:pt>
              </c:numCache>
            </c:numRef>
          </c:val>
        </c:ser>
        <c:ser>
          <c:idx val="2"/>
          <c:order val="2"/>
          <c:tx>
            <c:strRef>
              <c:f>'slide 10'!$C$7</c:f>
              <c:strCache>
                <c:ptCount val="1"/>
                <c:pt idx="0">
                  <c:v>90-10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10'!$D$4:$H$4</c:f>
              <c:strCache>
                <c:ptCount val="5"/>
                <c:pt idx="0">
                  <c:v>&lt;500 ha</c:v>
                </c:pt>
                <c:pt idx="1">
                  <c:v>500-1000 ha</c:v>
                </c:pt>
                <c:pt idx="2">
                  <c:v>1000-2000 ha</c:v>
                </c:pt>
                <c:pt idx="3">
                  <c:v>2000-3000 ha</c:v>
                </c:pt>
                <c:pt idx="4">
                  <c:v>&gt;3000 ha</c:v>
                </c:pt>
              </c:strCache>
            </c:strRef>
          </c:cat>
          <c:val>
            <c:numRef>
              <c:f>'slide 10'!$D$7:$H$7</c:f>
              <c:numCache>
                <c:formatCode>General</c:formatCode>
                <c:ptCount val="5"/>
                <c:pt idx="0">
                  <c:v>2.9</c:v>
                </c:pt>
                <c:pt idx="1">
                  <c:v>2.9</c:v>
                </c:pt>
                <c:pt idx="2">
                  <c:v>2.66</c:v>
                </c:pt>
                <c:pt idx="3">
                  <c:v>2.42</c:v>
                </c:pt>
                <c:pt idx="4">
                  <c:v>2.38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490122000"/>
        <c:axId val="-490121456"/>
      </c:barChart>
      <c:catAx>
        <c:axId val="-49012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90121456"/>
        <c:crosses val="autoZero"/>
        <c:auto val="1"/>
        <c:lblAlgn val="ctr"/>
        <c:lblOffset val="100"/>
        <c:noMultiLvlLbl val="0"/>
      </c:catAx>
      <c:valAx>
        <c:axId val="-490121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90122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'slide 10'!$C$5</c:f>
              <c:strCache>
                <c:ptCount val="1"/>
                <c:pt idx="0">
                  <c:v>S.D.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10'!$L$4:$P$4</c:f>
              <c:strCache>
                <c:ptCount val="5"/>
                <c:pt idx="0">
                  <c:v>&lt;500 ha</c:v>
                </c:pt>
                <c:pt idx="1">
                  <c:v>500-1000 ha</c:v>
                </c:pt>
                <c:pt idx="2">
                  <c:v>1000-2000 ha</c:v>
                </c:pt>
                <c:pt idx="3">
                  <c:v>2000-3000 ha</c:v>
                </c:pt>
                <c:pt idx="4">
                  <c:v>&gt;3000 ha</c:v>
                </c:pt>
              </c:strCache>
            </c:strRef>
          </c:cat>
          <c:val>
            <c:numRef>
              <c:f>'slide 10'!$L$5:$P$5</c:f>
              <c:numCache>
                <c:formatCode>General</c:formatCode>
                <c:ptCount val="5"/>
                <c:pt idx="0">
                  <c:v>0.78</c:v>
                </c:pt>
                <c:pt idx="1">
                  <c:v>0.76</c:v>
                </c:pt>
                <c:pt idx="2">
                  <c:v>0.7</c:v>
                </c:pt>
                <c:pt idx="3">
                  <c:v>0.67</c:v>
                </c:pt>
                <c:pt idx="4">
                  <c:v>0.64</c:v>
                </c:pt>
              </c:numCache>
            </c:numRef>
          </c:val>
        </c:ser>
        <c:ser>
          <c:idx val="1"/>
          <c:order val="1"/>
          <c:tx>
            <c:strRef>
              <c:f>'slide 10'!$C$6</c:f>
              <c:strCache>
                <c:ptCount val="1"/>
                <c:pt idx="0">
                  <c:v>75-25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10'!$L$4:$P$4</c:f>
              <c:strCache>
                <c:ptCount val="5"/>
                <c:pt idx="0">
                  <c:v>&lt;500 ha</c:v>
                </c:pt>
                <c:pt idx="1">
                  <c:v>500-1000 ha</c:v>
                </c:pt>
                <c:pt idx="2">
                  <c:v>1000-2000 ha</c:v>
                </c:pt>
                <c:pt idx="3">
                  <c:v>2000-3000 ha</c:v>
                </c:pt>
                <c:pt idx="4">
                  <c:v>&gt;3000 ha</c:v>
                </c:pt>
              </c:strCache>
            </c:strRef>
          </c:cat>
          <c:val>
            <c:numRef>
              <c:f>'slide 10'!$L$6:$P$6</c:f>
              <c:numCache>
                <c:formatCode>General</c:formatCode>
                <c:ptCount val="5"/>
                <c:pt idx="0">
                  <c:v>1</c:v>
                </c:pt>
                <c:pt idx="1">
                  <c:v>0.95</c:v>
                </c:pt>
                <c:pt idx="2">
                  <c:v>0.86</c:v>
                </c:pt>
                <c:pt idx="3">
                  <c:v>0.8</c:v>
                </c:pt>
                <c:pt idx="4">
                  <c:v>0.77</c:v>
                </c:pt>
              </c:numCache>
            </c:numRef>
          </c:val>
        </c:ser>
        <c:ser>
          <c:idx val="2"/>
          <c:order val="2"/>
          <c:tx>
            <c:strRef>
              <c:f>'slide 10'!$C$7</c:f>
              <c:strCache>
                <c:ptCount val="1"/>
                <c:pt idx="0">
                  <c:v>90-10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10'!$L$4:$P$4</c:f>
              <c:strCache>
                <c:ptCount val="5"/>
                <c:pt idx="0">
                  <c:v>&lt;500 ha</c:v>
                </c:pt>
                <c:pt idx="1">
                  <c:v>500-1000 ha</c:v>
                </c:pt>
                <c:pt idx="2">
                  <c:v>1000-2000 ha</c:v>
                </c:pt>
                <c:pt idx="3">
                  <c:v>2000-3000 ha</c:v>
                </c:pt>
                <c:pt idx="4">
                  <c:v>&gt;3000 ha</c:v>
                </c:pt>
              </c:strCache>
            </c:strRef>
          </c:cat>
          <c:val>
            <c:numRef>
              <c:f>'slide 10'!$L$7:$P$7</c:f>
              <c:numCache>
                <c:formatCode>General</c:formatCode>
                <c:ptCount val="5"/>
                <c:pt idx="0">
                  <c:v>2.0099999999999998</c:v>
                </c:pt>
                <c:pt idx="1">
                  <c:v>1.94</c:v>
                </c:pt>
                <c:pt idx="2">
                  <c:v>1.77</c:v>
                </c:pt>
                <c:pt idx="3">
                  <c:v>1.64</c:v>
                </c:pt>
                <c:pt idx="4">
                  <c:v>1.58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490122544"/>
        <c:axId val="-490124176"/>
      </c:barChart>
      <c:catAx>
        <c:axId val="-49012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90124176"/>
        <c:crosses val="autoZero"/>
        <c:auto val="1"/>
        <c:lblAlgn val="ctr"/>
        <c:lblOffset val="100"/>
        <c:noMultiLvlLbl val="0"/>
      </c:catAx>
      <c:valAx>
        <c:axId val="-490124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9012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7DC02-A328-4A82-81EF-399910148020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F20BC-648D-4674-AFCC-ADDE1207B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47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F20BC-648D-4674-AFCC-ADDE1207B8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2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70B8-3764-4F63-939A-6EAFEA444FB1}" type="datetime1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7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034E-D2EE-4BDB-81CF-6C8B18FED19E}" type="datetime1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02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CBBE-5E17-40EC-9688-901116D3581A}" type="datetime1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1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80D1-5E29-47C7-A7A6-9E8A5E6C45D9}" type="datetime1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3E1A6-6AE1-4646-8448-3146B6629FB9}" type="datetime1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6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2D5F-CE06-4A3A-A41B-0BD085C8684A}" type="datetime1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4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E61D-010E-4A5E-9DBF-9654DABC080C}" type="datetime1">
              <a:rPr lang="en-US" smtClean="0"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64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79BC-B3A0-4939-9BB7-0A15F2024DD1}" type="datetime1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1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47E9-0436-45D4-BF6E-9300139C7AC4}" type="datetime1">
              <a:rPr lang="en-US" smtClean="0"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5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9EFC-7F52-4FA0-AA4A-77B2799D0221}" type="datetime1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8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C0EA-7956-4A29-9F53-75A8DDCC2F14}" type="datetime1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0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855C0-7E8C-4276-93E3-4A5FA6267CE5}" type="datetime1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2788E-0017-4B45-BB81-690418242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60968"/>
            <a:ext cx="9144000" cy="157050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Garamond" panose="02020404030301010803" pitchFamily="18" charset="0"/>
              </a:rPr>
              <a:t>Factor Misallocation, Entry and Exit, and Agricultural Productivity in Ukraine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158280"/>
              </p:ext>
            </p:extLst>
          </p:nvPr>
        </p:nvGraphicFramePr>
        <p:xfrm>
          <a:off x="2204356" y="2601509"/>
          <a:ext cx="7783286" cy="1369759"/>
        </p:xfrm>
        <a:graphic>
          <a:graphicData uri="http://schemas.openxmlformats.org/drawingml/2006/table">
            <a:tbl>
              <a:tblPr firstRow="1" firstCol="1" bandRow="1"/>
              <a:tblGrid>
                <a:gridCol w="38912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920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Klaus Deininger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World Bank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Denys Nizalov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University of Kent/Kyiv School of Economics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Mykola</a:t>
                      </a:r>
                      <a:r>
                        <a:rPr lang="en-US" sz="18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Ryzhenkov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Kyiv School of Economics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Sudhir</a:t>
                      </a:r>
                      <a:r>
                        <a:rPr lang="en-US" sz="18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 Singh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World Bank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84171" y="5584371"/>
            <a:ext cx="42236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aramond" panose="02020404030301010803" pitchFamily="18" charset="0"/>
              </a:rPr>
              <a:t>Land and Poverty Conference 2017</a:t>
            </a:r>
          </a:p>
          <a:p>
            <a:pPr algn="ctr"/>
            <a:r>
              <a:rPr lang="en-US" dirty="0">
                <a:latin typeface="Garamond" panose="02020404030301010803" pitchFamily="18" charset="0"/>
              </a:rPr>
              <a:t>Washington DC</a:t>
            </a:r>
          </a:p>
          <a:p>
            <a:pPr algn="ctr"/>
            <a:r>
              <a:rPr lang="en-US" dirty="0">
                <a:latin typeface="Garamond" panose="02020404030301010803" pitchFamily="18" charset="0"/>
              </a:rPr>
              <a:t>March 20-24, 2017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4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10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1257" y="277821"/>
            <a:ext cx="11647714" cy="627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Garamond" panose="02020404030301010803" pitchFamily="18" charset="0"/>
              </a:rPr>
              <a:t>Dispersion of productivity</a:t>
            </a:r>
            <a:r>
              <a:rPr lang="uk-UA" sz="3600" b="1" dirty="0" smtClean="0">
                <a:latin typeface="Garamond" panose="02020404030301010803" pitchFamily="18" charset="0"/>
              </a:rPr>
              <a:t> </a:t>
            </a:r>
            <a:r>
              <a:rPr lang="en-US" sz="3600" b="1" dirty="0">
                <a:latin typeface="Garamond" panose="02020404030301010803" pitchFamily="18" charset="0"/>
              </a:rPr>
              <a:t>by farm size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5967163"/>
              </p:ext>
            </p:extLst>
          </p:nvPr>
        </p:nvGraphicFramePr>
        <p:xfrm>
          <a:off x="633632" y="1586840"/>
          <a:ext cx="5093970" cy="476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633632" y="1217508"/>
            <a:ext cx="33756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Physical productivity, TFPQ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915774"/>
              </p:ext>
            </p:extLst>
          </p:nvPr>
        </p:nvGraphicFramePr>
        <p:xfrm>
          <a:off x="6085114" y="1586840"/>
          <a:ext cx="5466345" cy="476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6085114" y="1217508"/>
            <a:ext cx="33756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Revenue productivity, TFPR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902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945" y="975846"/>
            <a:ext cx="5437990" cy="5631727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latin typeface="Garamond" panose="02020404030301010803" pitchFamily="18" charset="0"/>
              </a:rPr>
              <a:t>A strong positive correlation between physical productivity TFPQ and revenue productivity TFPR (correlation  0.86).</a:t>
            </a:r>
          </a:p>
          <a:p>
            <a:pPr algn="just"/>
            <a:r>
              <a:rPr lang="en-US" sz="2400" dirty="0">
                <a:latin typeface="Garamond" panose="02020404030301010803" pitchFamily="18" charset="0"/>
              </a:rPr>
              <a:t>The farms do not adjust their prices depending on productivity to equalize TFPR.</a:t>
            </a:r>
          </a:p>
          <a:p>
            <a:pPr algn="just"/>
            <a:r>
              <a:rPr lang="en-US" sz="2400" dirty="0">
                <a:latin typeface="Garamond" panose="02020404030301010803" pitchFamily="18" charset="0"/>
              </a:rPr>
              <a:t>Land and capital wedge have a negative weak correlation with productivity of a farm (-0.18 and -0.12, respectively)</a:t>
            </a:r>
          </a:p>
          <a:p>
            <a:pPr algn="just"/>
            <a:r>
              <a:rPr lang="en-US" sz="2400" dirty="0">
                <a:latin typeface="Garamond" panose="02020404030301010803" pitchFamily="18" charset="0"/>
              </a:rPr>
              <a:t>Strong negative correlation between output wedge and farm’s productivity (-0.77). </a:t>
            </a:r>
          </a:p>
          <a:p>
            <a:pPr algn="just"/>
            <a:r>
              <a:rPr lang="en-US" sz="2400" dirty="0">
                <a:latin typeface="Garamond" panose="02020404030301010803" pitchFamily="18" charset="0"/>
              </a:rPr>
              <a:t>Current policies in agriculture mainly subsidize the least productive farms and tax the most productive ones.      </a:t>
            </a:r>
          </a:p>
          <a:p>
            <a:pPr algn="just"/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1257" y="365125"/>
            <a:ext cx="11647714" cy="610721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Garamond" panose="02020404030301010803" pitchFamily="18" charset="0"/>
              </a:rPr>
              <a:t>Distortions vs. productivity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08" y="1163063"/>
            <a:ext cx="6322437" cy="4637314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2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674154"/>
              </p:ext>
            </p:extLst>
          </p:nvPr>
        </p:nvGraphicFramePr>
        <p:xfrm>
          <a:off x="326567" y="1321869"/>
          <a:ext cx="5383962" cy="508993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719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16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758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945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59233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Year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TFP gains from efficient allocation, %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74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  <a:latin typeface="Garamond" panose="02020404030301010803" pitchFamily="18" charset="0"/>
                        </a:rPr>
                        <a:t>Full</a:t>
                      </a:r>
                      <a:endParaRPr lang="en-US" sz="2400" b="1" i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1" i="1" dirty="0">
                          <a:effectLst/>
                          <a:latin typeface="Garamond" panose="02020404030301010803" pitchFamily="18" charset="0"/>
                        </a:rPr>
                        <a:t>W</a:t>
                      </a:r>
                      <a:r>
                        <a:rPr lang="en-US" sz="1800" b="1" i="1" dirty="0" err="1">
                          <a:effectLst/>
                          <a:latin typeface="Garamond" panose="02020404030301010803" pitchFamily="18" charset="0"/>
                        </a:rPr>
                        <a:t>ithin</a:t>
                      </a:r>
                      <a:r>
                        <a:rPr lang="en-US" sz="1800" b="1" i="1" dirty="0">
                          <a:effectLst/>
                          <a:latin typeface="Garamond" panose="02020404030301010803" pitchFamily="18" charset="0"/>
                        </a:rPr>
                        <a:t> farm size</a:t>
                      </a:r>
                      <a:endParaRPr lang="en-US" sz="2400" b="1" i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  <a:latin typeface="Garamond" panose="02020404030301010803" pitchFamily="18" charset="0"/>
                        </a:rPr>
                        <a:t>Within oblasts</a:t>
                      </a:r>
                      <a:endParaRPr lang="en-US" sz="2400" b="1" i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58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2001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59.5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Garamond" panose="02020404030301010803" pitchFamily="18" charset="0"/>
                        </a:rPr>
                        <a:t>51.3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46.8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58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2002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61.0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Garamond" panose="02020404030301010803" pitchFamily="18" charset="0"/>
                        </a:rPr>
                        <a:t>51</a:t>
                      </a:r>
                      <a:r>
                        <a:rPr lang="de-DE" sz="1800" dirty="0">
                          <a:effectLst/>
                          <a:latin typeface="Garamond" panose="02020404030301010803" pitchFamily="18" charset="0"/>
                        </a:rPr>
                        <a:t>.</a:t>
                      </a:r>
                      <a:r>
                        <a:rPr lang="uk-UA" sz="1800" dirty="0">
                          <a:effectLst/>
                          <a:latin typeface="Garamond" panose="02020404030301010803" pitchFamily="18" charset="0"/>
                        </a:rPr>
                        <a:t>1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47.1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58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2003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64.9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46.4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41.6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58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2004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55.0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36.2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33.3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58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2005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56.0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35.9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36.2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58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2006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60.1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41.9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27.7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58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2007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77.4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54.8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36.8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58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2008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83.5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63.7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47.7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658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2009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90.0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76.0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51.9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658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2010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82.7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70.6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47.0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658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2011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76.6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49.0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49.4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658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2012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90.2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59.5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57.9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658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2013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79.6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70.1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44.3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658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2014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80.6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63.5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51.5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658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Average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71.9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55.0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44.2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99" marR="66199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1257" y="365126"/>
            <a:ext cx="11647714" cy="64470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Garamond" panose="02020404030301010803" pitchFamily="18" charset="0"/>
              </a:rPr>
              <a:t>Productivity gains from efficient allocation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417880"/>
              </p:ext>
            </p:extLst>
          </p:nvPr>
        </p:nvGraphicFramePr>
        <p:xfrm>
          <a:off x="6047393" y="1436745"/>
          <a:ext cx="5823857" cy="145827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942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81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362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787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030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905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Year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TFP gain within a farm size group, %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Garamond" panose="02020404030301010803" pitchFamily="18" charset="0"/>
                        </a:rPr>
                        <a:t>&lt;500</a:t>
                      </a:r>
                      <a:endParaRPr lang="en-US" sz="24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Garamond" panose="02020404030301010803" pitchFamily="18" charset="0"/>
                        </a:rPr>
                        <a:t>500-1000 </a:t>
                      </a:r>
                      <a:endParaRPr lang="en-US" sz="24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Garamond" panose="02020404030301010803" pitchFamily="18" charset="0"/>
                        </a:rPr>
                        <a:t>1000-2000</a:t>
                      </a:r>
                      <a:endParaRPr lang="en-US" sz="24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Garamond" panose="02020404030301010803" pitchFamily="18" charset="0"/>
                        </a:rPr>
                        <a:t>2000-3000</a:t>
                      </a:r>
                      <a:endParaRPr lang="en-US" sz="24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Garamond" panose="02020404030301010803" pitchFamily="18" charset="0"/>
                        </a:rPr>
                        <a:t>&gt;3000</a:t>
                      </a:r>
                      <a:endParaRPr lang="en-US" sz="24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Average in 2001-2014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73.30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65.92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60.49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55.41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50.55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61257" y="952537"/>
            <a:ext cx="5786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Productivity gains due to efficient allocation of resources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047393" y="952537"/>
            <a:ext cx="6259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Productivity gains by farm size group, average in 2001-2014, %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6167824" y="3083028"/>
            <a:ext cx="4720716" cy="3467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16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Productivity gains by oblast, average in 2001-2014, %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7824" y="3429790"/>
            <a:ext cx="5486400" cy="292656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4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5" y="1232265"/>
            <a:ext cx="5130233" cy="372323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1257" y="227275"/>
            <a:ext cx="11647714" cy="58540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Garamond" panose="02020404030301010803" pitchFamily="18" charset="0"/>
              </a:rPr>
              <a:t>Actual vs efficient production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762764"/>
              </p:ext>
            </p:extLst>
          </p:nvPr>
        </p:nvGraphicFramePr>
        <p:xfrm>
          <a:off x="5889171" y="1420660"/>
          <a:ext cx="5860180" cy="469595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6696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76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76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476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476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457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Garamond" panose="02020404030301010803" pitchFamily="18" charset="0"/>
                        </a:rPr>
                        <a:t>2001</a:t>
                      </a:r>
                      <a:endParaRPr lang="en-US" sz="24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  <a:latin typeface="Garamond" panose="02020404030301010803" pitchFamily="18" charset="0"/>
                        </a:rPr>
                        <a:t>0-50</a:t>
                      </a:r>
                      <a:endParaRPr lang="en-US" sz="2400" b="1" i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  <a:latin typeface="Garamond" panose="02020404030301010803" pitchFamily="18" charset="0"/>
                        </a:rPr>
                        <a:t>50-100</a:t>
                      </a:r>
                      <a:endParaRPr lang="en-US" sz="2400" b="1" i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  <a:latin typeface="Garamond" panose="02020404030301010803" pitchFamily="18" charset="0"/>
                        </a:rPr>
                        <a:t>100-200</a:t>
                      </a:r>
                      <a:endParaRPr lang="en-US" sz="2400" b="1" i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  <a:latin typeface="Garamond" panose="02020404030301010803" pitchFamily="18" charset="0"/>
                        </a:rPr>
                        <a:t>&gt;200</a:t>
                      </a:r>
                      <a:endParaRPr lang="en-US" sz="2400" b="1" i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57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&lt;500 ha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5.1%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1.4%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0.9%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0.8%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57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500-1000 ha 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11.2%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3.3%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2.1%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1.7%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57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1000-2000 ha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20.5%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6.6%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4.9%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3.1%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57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2000-3000 ha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10.0%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4.7%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3.3%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1.8%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57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&gt;3000 ha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8.2%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5.1%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4.1%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1.2%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57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# of firms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5256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2019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1462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822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457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Share of firms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55.0%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21.1%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15.3%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8.6%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457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Garamond" panose="02020404030301010803" pitchFamily="18" charset="0"/>
                        </a:rPr>
                        <a:t>2014</a:t>
                      </a:r>
                      <a:endParaRPr lang="en-US" sz="24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  <a:latin typeface="Garamond" panose="02020404030301010803" pitchFamily="18" charset="0"/>
                        </a:rPr>
                        <a:t>0-50</a:t>
                      </a:r>
                      <a:endParaRPr lang="en-US" sz="2400" b="1" i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  <a:latin typeface="Garamond" panose="02020404030301010803" pitchFamily="18" charset="0"/>
                        </a:rPr>
                        <a:t>50-100</a:t>
                      </a:r>
                      <a:endParaRPr lang="en-US" sz="2400" b="1" i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  <a:latin typeface="Garamond" panose="02020404030301010803" pitchFamily="18" charset="0"/>
                        </a:rPr>
                        <a:t>100-200</a:t>
                      </a:r>
                      <a:endParaRPr lang="en-US" sz="2400" b="1" i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  <a:latin typeface="Garamond" panose="02020404030301010803" pitchFamily="18" charset="0"/>
                        </a:rPr>
                        <a:t>&gt;200</a:t>
                      </a:r>
                      <a:endParaRPr lang="en-US" sz="2400" b="1" i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457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&lt;500 ha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7.5%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2.6%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2.0%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1.9%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457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500-1000 ha 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9.3%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3.0%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2.2%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2.2%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457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1000-2000 ha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18.9%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6.3%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3.2%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2.8%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457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2000-3000 ha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10.7%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3.0%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1.9%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1.0%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457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&gt;3000 ha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13.8%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3.7%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2.2%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1.9%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457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# of firms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3570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1097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678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584</a:t>
                      </a:r>
                      <a:endParaRPr lang="en-US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457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Share of firms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60.2%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18.5%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11.4%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9.8%</a:t>
                      </a:r>
                      <a:endParaRPr lang="en-US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889171" y="957012"/>
            <a:ext cx="60198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Efficient vs actual farm size (by land area), % of total farms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9269" y="911062"/>
            <a:ext cx="54398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Actual vs. efficient distribution of production, %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94411" y="4956605"/>
            <a:ext cx="56947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Efficient allocation tends to have wider left tail and higher dispersion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In the efficient allocation most of the farm should be downsized, i.e. the role of small farms in the aggregate agricultural value added should be higher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6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086203"/>
              </p:ext>
            </p:extLst>
          </p:nvPr>
        </p:nvGraphicFramePr>
        <p:xfrm>
          <a:off x="941971" y="1538619"/>
          <a:ext cx="10476544" cy="2714525"/>
        </p:xfrm>
        <a:graphic>
          <a:graphicData uri="http://schemas.openxmlformats.org/drawingml/2006/table">
            <a:tbl>
              <a:tblPr/>
              <a:tblGrid>
                <a:gridCol w="16541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87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30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11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4632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4125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02179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6966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Scenario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Sigma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Trim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Shares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Full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Within farm size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Within oblasts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Baseline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US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71.9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55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44.2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935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Alternative 1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US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111.2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94.7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85.2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935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Alternative 2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US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86.9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77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64.1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935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Alternative 3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US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54.5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23.3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13.7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935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Alternative 4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Ukraine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68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50.7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39.2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935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Alternative 5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2%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China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66.2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48.4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37.8</a:t>
                      </a:r>
                    </a:p>
                  </a:txBody>
                  <a:tcPr marL="8384" marR="8384" marT="83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057798" y="1114913"/>
            <a:ext cx="6625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Robustness checks, average in 2001-2014, % gains</a:t>
            </a:r>
            <a:endParaRPr lang="en-US" sz="2400" b="1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1257" y="365125"/>
            <a:ext cx="11647714" cy="70616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Garamond" panose="02020404030301010803" pitchFamily="18" charset="0"/>
              </a:rPr>
              <a:t>Robustness checks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71" y="4417358"/>
            <a:ext cx="110301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Higher sigma raise gains of full liberalization. This implies that we can consider our baseline results as the conservative ones.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Trimming </a:t>
            </a:r>
            <a:r>
              <a:rPr lang="en-US" sz="2000" dirty="0">
                <a:latin typeface="Garamond" panose="02020404030301010803" pitchFamily="18" charset="0"/>
              </a:rPr>
              <a:t>2% tails of outliers allows getting more consistent results as compared to trimming 1%, but less optimistic than trimming 5%.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The </a:t>
            </a:r>
            <a:r>
              <a:rPr lang="en-US" sz="2000" dirty="0">
                <a:latin typeface="Garamond" panose="02020404030301010803" pitchFamily="18" charset="0"/>
              </a:rPr>
              <a:t>US factor shares used in the baseline calibration generate the highest gains as compared to the Ukrainian or Chinese factor shares</a:t>
            </a:r>
            <a:r>
              <a:rPr lang="en-US" sz="2000" dirty="0" smtClean="0">
                <a:latin typeface="Garamond" panose="02020404030301010803" pitchFamily="18" charset="0"/>
              </a:rPr>
              <a:t>.</a:t>
            </a: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7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185329"/>
              </p:ext>
            </p:extLst>
          </p:nvPr>
        </p:nvGraphicFramePr>
        <p:xfrm>
          <a:off x="523829" y="1254448"/>
          <a:ext cx="5604827" cy="417475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848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40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040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040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040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0400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601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(1)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(2)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(3)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(4)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(5)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01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TFPQ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TFPR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1+τ</a:t>
                      </a:r>
                      <a:r>
                        <a:rPr lang="en-US" sz="1600" baseline="-25000">
                          <a:effectLst/>
                          <a:latin typeface="Garamond" panose="02020404030301010803" pitchFamily="18" charset="0"/>
                        </a:rPr>
                        <a:t>l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1+τ</a:t>
                      </a:r>
                      <a:r>
                        <a:rPr lang="en-US" sz="1600" baseline="-25000" dirty="0">
                          <a:effectLst/>
                          <a:latin typeface="Garamond" panose="02020404030301010803" pitchFamily="18" charset="0"/>
                        </a:rPr>
                        <a:t>k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1-τ</a:t>
                      </a:r>
                      <a:r>
                        <a:rPr lang="en-US" sz="1600" baseline="-25000" dirty="0">
                          <a:effectLst/>
                          <a:latin typeface="Garamond" panose="02020404030301010803" pitchFamily="18" charset="0"/>
                        </a:rPr>
                        <a:t>y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01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Entrant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-0.063</a:t>
                      </a:r>
                      <a:r>
                        <a:rPr lang="en-US" sz="1600" baseline="30000" dirty="0">
                          <a:effectLst/>
                          <a:latin typeface="Garamond" panose="02020404030301010803" pitchFamily="18" charset="0"/>
                        </a:rPr>
                        <a:t>***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0.003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-0.035</a:t>
                      </a:r>
                      <a:r>
                        <a:rPr lang="en-US" sz="1600" baseline="30000">
                          <a:effectLst/>
                          <a:latin typeface="Garamond" panose="02020404030301010803" pitchFamily="18" charset="0"/>
                        </a:rPr>
                        <a:t>**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0.098</a:t>
                      </a:r>
                      <a:r>
                        <a:rPr lang="en-US" sz="1600" baseline="30000">
                          <a:effectLst/>
                          <a:latin typeface="Garamond" panose="02020404030301010803" pitchFamily="18" charset="0"/>
                        </a:rPr>
                        <a:t>***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0.026</a:t>
                      </a:r>
                      <a:r>
                        <a:rPr lang="en-US" sz="1600" baseline="30000">
                          <a:effectLst/>
                          <a:latin typeface="Garamond" panose="02020404030301010803" pitchFamily="18" charset="0"/>
                        </a:rPr>
                        <a:t>*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01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(0.014)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(0.010)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(0.012)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(0.012)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(0.011)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01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Exiter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-0.122</a:t>
                      </a:r>
                      <a:r>
                        <a:rPr lang="en-US" sz="1600" baseline="30000">
                          <a:effectLst/>
                          <a:latin typeface="Garamond" panose="02020404030301010803" pitchFamily="18" charset="0"/>
                        </a:rPr>
                        <a:t>***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-0.005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-0.074</a:t>
                      </a:r>
                      <a:r>
                        <a:rPr lang="en-US" sz="1600" baseline="30000">
                          <a:effectLst/>
                          <a:latin typeface="Garamond" panose="02020404030301010803" pitchFamily="18" charset="0"/>
                        </a:rPr>
                        <a:t>***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0.070</a:t>
                      </a:r>
                      <a:r>
                        <a:rPr lang="en-US" sz="1600" baseline="30000">
                          <a:effectLst/>
                          <a:latin typeface="Garamond" panose="02020404030301010803" pitchFamily="18" charset="0"/>
                        </a:rPr>
                        <a:t>***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0.017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01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(0.014)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(0.010)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(0.011)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(0.012)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(0.011)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01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Log land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0.379</a:t>
                      </a:r>
                      <a:r>
                        <a:rPr lang="en-US" sz="1600" baseline="30000">
                          <a:effectLst/>
                          <a:latin typeface="Garamond" panose="02020404030301010803" pitchFamily="18" charset="0"/>
                        </a:rPr>
                        <a:t>***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-0.022</a:t>
                      </a:r>
                      <a:r>
                        <a:rPr lang="en-US" sz="1600" baseline="30000" dirty="0">
                          <a:effectLst/>
                          <a:latin typeface="Garamond" panose="02020404030301010803" pitchFamily="18" charset="0"/>
                        </a:rPr>
                        <a:t>**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-0.135</a:t>
                      </a:r>
                      <a:r>
                        <a:rPr lang="en-US" sz="1600" baseline="30000">
                          <a:effectLst/>
                          <a:latin typeface="Garamond" panose="02020404030301010803" pitchFamily="18" charset="0"/>
                        </a:rPr>
                        <a:t>***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-0.137</a:t>
                      </a:r>
                      <a:r>
                        <a:rPr lang="en-US" sz="1600" baseline="30000">
                          <a:effectLst/>
                          <a:latin typeface="Garamond" panose="02020404030301010803" pitchFamily="18" charset="0"/>
                        </a:rPr>
                        <a:t>***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-0.051</a:t>
                      </a:r>
                      <a:r>
                        <a:rPr lang="en-US" sz="1600" baseline="30000" dirty="0">
                          <a:effectLst/>
                          <a:latin typeface="Garamond" panose="02020404030301010803" pitchFamily="18" charset="0"/>
                        </a:rPr>
                        <a:t>***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01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(0.011)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(0.008)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(0.010)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(0.010)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(0.009)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601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Age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-0.055</a:t>
                      </a:r>
                      <a:r>
                        <a:rPr lang="en-US" sz="1600" baseline="30000">
                          <a:effectLst/>
                          <a:latin typeface="Garamond" panose="02020404030301010803" pitchFamily="18" charset="0"/>
                        </a:rPr>
                        <a:t>***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-0.015</a:t>
                      </a:r>
                      <a:r>
                        <a:rPr lang="en-US" sz="1600" baseline="30000">
                          <a:effectLst/>
                          <a:latin typeface="Garamond" panose="02020404030301010803" pitchFamily="18" charset="0"/>
                        </a:rPr>
                        <a:t>***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0.018</a:t>
                      </a:r>
                      <a:r>
                        <a:rPr lang="en-US" sz="1600" baseline="30000" dirty="0">
                          <a:effectLst/>
                          <a:latin typeface="Garamond" panose="02020404030301010803" pitchFamily="18" charset="0"/>
                        </a:rPr>
                        <a:t>***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0.032</a:t>
                      </a:r>
                      <a:r>
                        <a:rPr lang="en-US" sz="1600" baseline="30000">
                          <a:effectLst/>
                          <a:latin typeface="Garamond" panose="02020404030301010803" pitchFamily="18" charset="0"/>
                        </a:rPr>
                        <a:t>***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0.030</a:t>
                      </a:r>
                      <a:r>
                        <a:rPr lang="en-US" sz="1600" baseline="30000">
                          <a:effectLst/>
                          <a:latin typeface="Garamond" panose="02020404030301010803" pitchFamily="18" charset="0"/>
                        </a:rPr>
                        <a:t>***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601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(0.002)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(0.001)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(0.001)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(0.001)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(0.001)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01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Intercept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-3.468</a:t>
                      </a:r>
                      <a:r>
                        <a:rPr lang="en-US" sz="1600" baseline="30000">
                          <a:effectLst/>
                          <a:latin typeface="Garamond" panose="02020404030301010803" pitchFamily="18" charset="0"/>
                        </a:rPr>
                        <a:t>***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0.245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0.994</a:t>
                      </a:r>
                      <a:r>
                        <a:rPr lang="en-US" sz="1600" baseline="30000">
                          <a:effectLst/>
                          <a:latin typeface="Garamond" panose="02020404030301010803" pitchFamily="18" charset="0"/>
                        </a:rPr>
                        <a:t>***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1.433</a:t>
                      </a:r>
                      <a:r>
                        <a:rPr lang="en-US" sz="1600" baseline="30000" dirty="0">
                          <a:effectLst/>
                          <a:latin typeface="Garamond" panose="02020404030301010803" pitchFamily="18" charset="0"/>
                        </a:rPr>
                        <a:t>***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0.450</a:t>
                      </a:r>
                      <a:r>
                        <a:rPr lang="en-US" sz="1600" baseline="30000">
                          <a:effectLst/>
                          <a:latin typeface="Garamond" panose="02020404030301010803" pitchFamily="18" charset="0"/>
                        </a:rPr>
                        <a:t>**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601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(0.211)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(0.148)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(0.176)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(0.178)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(0.168)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601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Year FE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Yes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Yes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Yes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Yes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Yes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601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Oblast FE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Yes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Yes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Yes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Yes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Yes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601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N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80662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80662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80662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80662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80662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601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R</a:t>
                      </a:r>
                      <a:r>
                        <a:rPr lang="en-US" sz="1600" baseline="30000" dirty="0">
                          <a:effectLst/>
                          <a:latin typeface="Garamond" panose="02020404030301010803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0.096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0.012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0.012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0.032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0.024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84" marR="31484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838200" y="911226"/>
            <a:ext cx="4985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Entry/exit versus productivity and factor wedges</a:t>
            </a:r>
            <a:endParaRPr lang="en-US" b="1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1257" y="277821"/>
            <a:ext cx="11647714" cy="70616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Garamond" panose="02020404030301010803" pitchFamily="18" charset="0"/>
              </a:rPr>
              <a:t>Productivity and selection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8984" y="5699662"/>
            <a:ext cx="5556963" cy="775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Note: Standard errors in parentheses, </a:t>
            </a:r>
            <a:r>
              <a:rPr lang="en-US" sz="1400" i="1" baseline="30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14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 &lt; 0.05, </a:t>
            </a:r>
            <a:r>
              <a:rPr lang="en-US" sz="1400" i="1" baseline="30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**</a:t>
            </a:r>
            <a:r>
              <a:rPr lang="en-US" sz="14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 &lt; 0.01, </a:t>
            </a:r>
            <a:r>
              <a:rPr lang="en-US" sz="1400" i="1" baseline="300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***</a:t>
            </a:r>
            <a:r>
              <a:rPr lang="en-US" sz="1400" i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 &lt; 0.001. All the models are evaluated with fixed effects regressions. Dependent variables are logs of productivity/wedge measure divided by the industry mean. The estimated model is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7437" y="983986"/>
            <a:ext cx="54443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err="1">
                <a:latin typeface="Garamond" panose="02020404030301010803" pitchFamily="18" charset="0"/>
              </a:rPr>
              <a:t>Exiters</a:t>
            </a:r>
            <a:r>
              <a:rPr lang="en-US" sz="2000" dirty="0">
                <a:latin typeface="Garamond" panose="02020404030301010803" pitchFamily="18" charset="0"/>
              </a:rPr>
              <a:t> are found to be the least productive, while incumbents are the most productive.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Increase </a:t>
            </a:r>
            <a:r>
              <a:rPr lang="en-US" sz="2000" dirty="0">
                <a:latin typeface="Garamond" panose="02020404030301010803" pitchFamily="18" charset="0"/>
              </a:rPr>
              <a:t>in arable area by 1% results in 0.37% of physical productivity, while additional year of operation on average leads to 5.4% lower TFPQ.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No statistically significant difference in TFPR among </a:t>
            </a:r>
            <a:r>
              <a:rPr lang="en-US" sz="2000" dirty="0" err="1">
                <a:latin typeface="Garamond" panose="02020404030301010803" pitchFamily="18" charset="0"/>
              </a:rPr>
              <a:t>exiters</a:t>
            </a:r>
            <a:r>
              <a:rPr lang="en-US" sz="2000" dirty="0">
                <a:latin typeface="Garamond" panose="02020404030301010803" pitchFamily="18" charset="0"/>
              </a:rPr>
              <a:t>, entrants and incumbents.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Entrants face lower land wedge, higher capital wedge and higher output wedge, as compared to the incumbents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err="1">
                <a:latin typeface="Garamond" panose="02020404030301010803" pitchFamily="18" charset="0"/>
              </a:rPr>
              <a:t>Exiters</a:t>
            </a:r>
            <a:r>
              <a:rPr lang="en-US" sz="2000" dirty="0">
                <a:latin typeface="Garamond" panose="02020404030301010803" pitchFamily="18" charset="0"/>
              </a:rPr>
              <a:t> face lower land wedge and higher capital wedge, as compared to incumbents, but no  significant difference in output distortion.  </a:t>
            </a:r>
          </a:p>
          <a:p>
            <a:pPr algn="just"/>
            <a:endParaRPr lang="en-US" sz="2000" dirty="0">
              <a:latin typeface="Garamond" panose="02020404030301010803" pitchFamily="18" charset="0"/>
            </a:endParaRPr>
          </a:p>
          <a:p>
            <a:pPr algn="just"/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071290"/>
            <a:ext cx="11259878" cy="555279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>
                <a:latin typeface="Garamond" panose="02020404030301010803" pitchFamily="18" charset="0"/>
              </a:rPr>
              <a:t>Liberalization of the land market in addition to deregulation will improve the allocation of resources in agriculture, which will lead to higher productivity in agriculture.</a:t>
            </a:r>
          </a:p>
          <a:p>
            <a:pPr algn="just"/>
            <a:r>
              <a:rPr lang="en-US" sz="2400" dirty="0">
                <a:latin typeface="Garamond" panose="02020404030301010803" pitchFamily="18" charset="0"/>
              </a:rPr>
              <a:t>We apply Dias et al  (2016), which is extended version of Hsieh and </a:t>
            </a:r>
            <a:r>
              <a:rPr lang="en-US" sz="2400" dirty="0" err="1">
                <a:latin typeface="Garamond" panose="02020404030301010803" pitchFamily="18" charset="0"/>
              </a:rPr>
              <a:t>Klenow</a:t>
            </a:r>
            <a:r>
              <a:rPr lang="en-US" sz="2400" dirty="0">
                <a:latin typeface="Garamond" panose="02020404030301010803" pitchFamily="18" charset="0"/>
              </a:rPr>
              <a:t> (2009), to a rich panel data of Ukrainian commercial farms.</a:t>
            </a:r>
          </a:p>
          <a:p>
            <a:pPr algn="just"/>
            <a:r>
              <a:rPr lang="en-US" sz="2400" dirty="0">
                <a:latin typeface="Garamond" panose="02020404030301010803" pitchFamily="18" charset="0"/>
              </a:rPr>
              <a:t>We found a high and persistent variation of revenue productivity  indicating the presence of resource misallocation. A land wedge is found to have the highest variation.</a:t>
            </a:r>
          </a:p>
          <a:p>
            <a:pPr algn="just"/>
            <a:r>
              <a:rPr lang="en-US" sz="2400" dirty="0">
                <a:latin typeface="Garamond" panose="02020404030301010803" pitchFamily="18" charset="0"/>
              </a:rPr>
              <a:t>Fully optimal allocation of resources, on average, can boost agricultural productivity by 71.9%. Optimal allocation within farm size groups can increase productivity by 55.0%, while eliminating distortions within oblasts can add 44.2% to current agricultural productivity.</a:t>
            </a:r>
          </a:p>
          <a:p>
            <a:pPr algn="just"/>
            <a:r>
              <a:rPr lang="en-US" sz="2400" dirty="0">
                <a:latin typeface="Garamond" panose="02020404030301010803" pitchFamily="18" charset="0"/>
              </a:rPr>
              <a:t>Small farms are more distorted than the big ones. </a:t>
            </a:r>
          </a:p>
          <a:p>
            <a:pPr algn="just"/>
            <a:r>
              <a:rPr lang="en-US" sz="2400" dirty="0">
                <a:latin typeface="Garamond" panose="02020404030301010803" pitchFamily="18" charset="0"/>
              </a:rPr>
              <a:t>We do not found clear patterns in a spatial distribution of productivity gains.</a:t>
            </a:r>
          </a:p>
          <a:p>
            <a:pPr algn="just"/>
            <a:r>
              <a:rPr lang="en-US" sz="2400" dirty="0">
                <a:latin typeface="Garamond" panose="02020404030301010803" pitchFamily="18" charset="0"/>
              </a:rPr>
              <a:t>In an optimal distribution more small-size farmers should operate in Ukrainian agriculture. </a:t>
            </a:r>
          </a:p>
          <a:p>
            <a:pPr algn="just"/>
            <a:r>
              <a:rPr lang="en-US" sz="2400" dirty="0">
                <a:latin typeface="Garamond" panose="02020404030301010803" pitchFamily="18" charset="0"/>
              </a:rPr>
              <a:t>We also found that entry and exit of farms in Ukrainian agriculture lead to positive selection in favor of more productive farms.  </a:t>
            </a:r>
          </a:p>
          <a:p>
            <a:pPr algn="just"/>
            <a:endParaRPr lang="en-US" sz="2400" dirty="0">
              <a:latin typeface="Garamond" panose="02020404030301010803" pitchFamily="18" charset="0"/>
            </a:endParaRPr>
          </a:p>
          <a:p>
            <a:pPr algn="just"/>
            <a:endParaRPr lang="en-US" sz="2400" dirty="0">
              <a:latin typeface="Garamond" panose="02020404030301010803" pitchFamily="18" charset="0"/>
            </a:endParaRPr>
          </a:p>
          <a:p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3283" y="267734"/>
            <a:ext cx="11647714" cy="706165"/>
          </a:xfrm>
        </p:spPr>
        <p:txBody>
          <a:bodyPr>
            <a:normAutofit/>
          </a:bodyPr>
          <a:lstStyle/>
          <a:p>
            <a:r>
              <a:rPr lang="de-DE" sz="3600" b="1" dirty="0">
                <a:latin typeface="Garamond" panose="02020404030301010803" pitchFamily="18" charset="0"/>
              </a:rPr>
              <a:t>Conclusions</a:t>
            </a:r>
            <a:endParaRPr lang="en-US" sz="3600" b="1" dirty="0">
              <a:latin typeface="Garamond" panose="02020404030301010803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3981"/>
            <a:ext cx="10515600" cy="37829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06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1257" y="365125"/>
            <a:ext cx="11647714" cy="70616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Garamond" panose="02020404030301010803" pitchFamily="18" charset="0"/>
              </a:rPr>
              <a:t>Introduction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70114" y="1071290"/>
            <a:ext cx="11430000" cy="5492796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Garamond" panose="02020404030301010803" pitchFamily="18" charset="0"/>
              </a:rPr>
              <a:t>One of the central topics in modern development economics is resource misallocation in various sectors of economy and its impact on productivity.</a:t>
            </a:r>
          </a:p>
          <a:p>
            <a:pPr algn="just"/>
            <a:r>
              <a:rPr lang="en-US" sz="2400" dirty="0" smtClean="0">
                <a:latin typeface="Garamond" panose="02020404030301010803" pitchFamily="18" charset="0"/>
              </a:rPr>
              <a:t>Misallocation accounts for major portion of differences in income and productivity across countries.</a:t>
            </a:r>
            <a:endParaRPr lang="en-US" sz="2400" dirty="0">
              <a:latin typeface="Garamond" panose="02020404030301010803" pitchFamily="18" charset="0"/>
            </a:endParaRPr>
          </a:p>
          <a:p>
            <a:pPr algn="just"/>
            <a:r>
              <a:rPr lang="en-US" sz="2400" dirty="0">
                <a:latin typeface="Garamond" panose="02020404030301010803" pitchFamily="18" charset="0"/>
              </a:rPr>
              <a:t>There is little known about resource misallocation in agriculture and its impact on agricultural productivity due to lack of quality data in the sector.</a:t>
            </a:r>
          </a:p>
          <a:p>
            <a:pPr algn="just"/>
            <a:r>
              <a:rPr lang="en-US" sz="2400" dirty="0" smtClean="0">
                <a:latin typeface="Garamond" panose="02020404030301010803" pitchFamily="18" charset="0"/>
              </a:rPr>
              <a:t>Ukraine provides </a:t>
            </a:r>
            <a:r>
              <a:rPr lang="en-US" sz="2400" dirty="0">
                <a:latin typeface="Garamond" panose="02020404030301010803" pitchFamily="18" charset="0"/>
              </a:rPr>
              <a:t>a unique institutional setting as compared to other European </a:t>
            </a:r>
            <a:r>
              <a:rPr lang="en-US" sz="2400" dirty="0" smtClean="0">
                <a:latin typeface="Garamond" panose="02020404030301010803" pitchFamily="18" charset="0"/>
              </a:rPr>
              <a:t>countries.</a:t>
            </a:r>
            <a:endParaRPr lang="en-US" sz="2400" dirty="0">
              <a:latin typeface="Garamond" panose="02020404030301010803" pitchFamily="18" charset="0"/>
            </a:endParaRPr>
          </a:p>
          <a:p>
            <a:pPr algn="just"/>
            <a:r>
              <a:rPr lang="en-US" sz="2400" dirty="0">
                <a:latin typeface="Garamond" panose="02020404030301010803" pitchFamily="18" charset="0"/>
              </a:rPr>
              <a:t>It is one of the few countries where farm size are relatively large and that have seen rapid expansion of large farms over the last decade.</a:t>
            </a:r>
          </a:p>
          <a:p>
            <a:pPr algn="just"/>
            <a:r>
              <a:rPr lang="en-US" sz="2400" dirty="0">
                <a:latin typeface="Garamond" panose="02020404030301010803" pitchFamily="18" charset="0"/>
              </a:rPr>
              <a:t>Since December 2001 sales and conversion of over 96% of agricultural land in Ukraine are banned by the Moratorium.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0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14" y="1071290"/>
            <a:ext cx="11430000" cy="5492796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>
                <a:latin typeface="Garamond" panose="02020404030301010803" pitchFamily="18" charset="0"/>
              </a:rPr>
              <a:t>Restuccia</a:t>
            </a:r>
            <a:r>
              <a:rPr lang="en-US" sz="2400" dirty="0">
                <a:latin typeface="Garamond" panose="02020404030301010803" pitchFamily="18" charset="0"/>
              </a:rPr>
              <a:t> and Rogerson (2008) and Hsieh and Klenow (2009): idiosyncratic distortions affect allocation of resources across establishments and total factor productivity.</a:t>
            </a:r>
          </a:p>
          <a:p>
            <a:pPr algn="just"/>
            <a:r>
              <a:rPr lang="en-US" sz="2400" dirty="0">
                <a:latin typeface="Garamond" panose="02020404030301010803" pitchFamily="18" charset="0"/>
              </a:rPr>
              <a:t>A huge number of studies of manufacturing. Some examples, Hsieh and Klenow (2009) – China, India, USA; </a:t>
            </a:r>
            <a:r>
              <a:rPr lang="en-US" sz="2400" dirty="0" err="1">
                <a:latin typeface="Garamond" panose="02020404030301010803" pitchFamily="18" charset="0"/>
              </a:rPr>
              <a:t>Oberfield</a:t>
            </a:r>
            <a:r>
              <a:rPr lang="en-US" sz="2400" dirty="0">
                <a:latin typeface="Garamond" panose="02020404030301010803" pitchFamily="18" charset="0"/>
              </a:rPr>
              <a:t> (2013) and Chen and </a:t>
            </a:r>
            <a:r>
              <a:rPr lang="en-US" sz="2400" dirty="0" err="1">
                <a:latin typeface="Garamond" panose="02020404030301010803" pitchFamily="18" charset="0"/>
              </a:rPr>
              <a:t>Irarrazabal</a:t>
            </a:r>
            <a:r>
              <a:rPr lang="en-US" sz="2400" dirty="0">
                <a:latin typeface="Garamond" panose="02020404030301010803" pitchFamily="18" charset="0"/>
              </a:rPr>
              <a:t> (2015) – Chile; </a:t>
            </a:r>
            <a:r>
              <a:rPr lang="en-US" sz="2400" dirty="0" err="1">
                <a:latin typeface="Garamond" panose="02020404030301010803" pitchFamily="18" charset="0"/>
              </a:rPr>
              <a:t>Bellone</a:t>
            </a:r>
            <a:r>
              <a:rPr lang="en-US" sz="2400" dirty="0">
                <a:latin typeface="Garamond" panose="02020404030301010803" pitchFamily="18" charset="0"/>
              </a:rPr>
              <a:t> and </a:t>
            </a:r>
            <a:r>
              <a:rPr lang="en-US" sz="2400" dirty="0" err="1">
                <a:latin typeface="Garamond" panose="02020404030301010803" pitchFamily="18" charset="0"/>
              </a:rPr>
              <a:t>Mallen</a:t>
            </a:r>
            <a:r>
              <a:rPr lang="en-US" sz="2400" dirty="0">
                <a:latin typeface="Garamond" panose="02020404030301010803" pitchFamily="18" charset="0"/>
              </a:rPr>
              <a:t>-Pisano (2013) – France; Dias et al. (2016) – Portugal; Ryzhenkov (2016) – Ukraine</a:t>
            </a:r>
          </a:p>
          <a:p>
            <a:pPr algn="just"/>
            <a:r>
              <a:rPr lang="en-US" sz="2400" dirty="0">
                <a:latin typeface="Garamond" panose="02020404030301010803" pitchFamily="18" charset="0"/>
              </a:rPr>
              <a:t> In opposite to manufacturing, a few studies exist on the impact of resource misallocation on productivity in agriculture.</a:t>
            </a:r>
          </a:p>
          <a:p>
            <a:pPr algn="just"/>
            <a:r>
              <a:rPr lang="en-US" sz="2400" dirty="0">
                <a:latin typeface="Garamond" panose="02020404030301010803" pitchFamily="18" charset="0"/>
              </a:rPr>
              <a:t>Adamopoulos and </a:t>
            </a:r>
            <a:r>
              <a:rPr lang="en-US" sz="2400" dirty="0" err="1">
                <a:latin typeface="Garamond" panose="02020404030301010803" pitchFamily="18" charset="0"/>
              </a:rPr>
              <a:t>Restuccia</a:t>
            </a:r>
            <a:r>
              <a:rPr lang="en-US" sz="2400" dirty="0">
                <a:latin typeface="Garamond" panose="02020404030301010803" pitchFamily="18" charset="0"/>
              </a:rPr>
              <a:t> (2014) – agriculture in poorer countries is less productive than </a:t>
            </a:r>
            <a:r>
              <a:rPr lang="en-US" sz="2400" dirty="0" err="1">
                <a:latin typeface="Garamond" panose="02020404030301010803" pitchFamily="18" charset="0"/>
              </a:rPr>
              <a:t>nonagriculture</a:t>
            </a:r>
            <a:r>
              <a:rPr lang="en-US" sz="2400" dirty="0">
                <a:latin typeface="Garamond" panose="02020404030301010803" pitchFamily="18" charset="0"/>
              </a:rPr>
              <a:t> when compared to rich countries, a larger fraction of allocated to agriculture than in rich countries.</a:t>
            </a:r>
          </a:p>
          <a:p>
            <a:pPr algn="just"/>
            <a:r>
              <a:rPr lang="en-US" sz="2400" dirty="0" err="1">
                <a:latin typeface="Garamond" panose="02020404030301010803" pitchFamily="18" charset="0"/>
              </a:rPr>
              <a:t>Restuccia</a:t>
            </a:r>
            <a:r>
              <a:rPr lang="en-US" sz="2400" dirty="0">
                <a:latin typeface="Garamond" panose="02020404030301010803" pitchFamily="18" charset="0"/>
              </a:rPr>
              <a:t> and </a:t>
            </a:r>
            <a:r>
              <a:rPr lang="en-US" sz="2400" dirty="0" err="1">
                <a:latin typeface="Garamond" panose="02020404030301010803" pitchFamily="18" charset="0"/>
              </a:rPr>
              <a:t>Santaeulalia-Llopis</a:t>
            </a:r>
            <a:r>
              <a:rPr lang="en-US" sz="2400" dirty="0">
                <a:latin typeface="Garamond" panose="02020404030301010803" pitchFamily="18" charset="0"/>
              </a:rPr>
              <a:t> (2017) - agriculture is important in accounting for productivity differences between poor and rich counties, a bulk of productivity losses due to factor misallocation are directly associated with restricted land markets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1257" y="365125"/>
            <a:ext cx="11647714" cy="70616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Garamond" panose="02020404030301010803" pitchFamily="18" charset="0"/>
              </a:rPr>
              <a:t>Literature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6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14" y="1071290"/>
            <a:ext cx="11430000" cy="5492796"/>
          </a:xfrm>
        </p:spPr>
        <p:txBody>
          <a:bodyPr>
            <a:noAutofit/>
          </a:bodyPr>
          <a:lstStyle/>
          <a:p>
            <a:r>
              <a:rPr lang="en-US" sz="2400" dirty="0" err="1">
                <a:latin typeface="Garamond" panose="02020404030301010803" pitchFamily="18" charset="0"/>
              </a:rPr>
              <a:t>Gollin</a:t>
            </a:r>
            <a:r>
              <a:rPr lang="en-US" sz="2400" dirty="0">
                <a:latin typeface="Garamond" panose="02020404030301010803" pitchFamily="18" charset="0"/>
              </a:rPr>
              <a:t> et al. (2014) explain cross-country differences in agricultural productivity with three hypotheses: 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policy-driven land misallocation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farmers in poor countries do not use productivity-enhancing inputs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agriculture in poor countries employ the lowest-ability labor.</a:t>
            </a:r>
          </a:p>
          <a:p>
            <a:endParaRPr lang="en-US" sz="24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Results on agriculture:</a:t>
            </a:r>
          </a:p>
          <a:p>
            <a:pPr lvl="1"/>
            <a:r>
              <a:rPr lang="en-US" dirty="0" err="1">
                <a:latin typeface="Garamond" panose="02020404030301010803" pitchFamily="18" charset="0"/>
              </a:rPr>
              <a:t>Restuccia</a:t>
            </a:r>
            <a:r>
              <a:rPr lang="en-US" dirty="0">
                <a:latin typeface="Garamond" panose="02020404030301010803" pitchFamily="18" charset="0"/>
              </a:rPr>
              <a:t> and </a:t>
            </a:r>
            <a:r>
              <a:rPr lang="en-US" dirty="0" err="1">
                <a:latin typeface="Garamond" panose="02020404030301010803" pitchFamily="18" charset="0"/>
              </a:rPr>
              <a:t>Santaeulalia-Llopis</a:t>
            </a:r>
            <a:r>
              <a:rPr lang="en-US" dirty="0">
                <a:latin typeface="Garamond" panose="02020404030301010803" pitchFamily="18" charset="0"/>
              </a:rPr>
              <a:t> (2017) – 3.6 fold gains for Malawi</a:t>
            </a:r>
          </a:p>
          <a:p>
            <a:pPr lvl="1"/>
            <a:r>
              <a:rPr lang="en-US" dirty="0" err="1">
                <a:latin typeface="Garamond" panose="02020404030301010803" pitchFamily="18" charset="0"/>
              </a:rPr>
              <a:t>Adamopoulous</a:t>
            </a:r>
            <a:r>
              <a:rPr lang="en-US" dirty="0">
                <a:latin typeface="Garamond" panose="02020404030301010803" pitchFamily="18" charset="0"/>
              </a:rPr>
              <a:t> et al. (2017) -  84% gains for China.</a:t>
            </a:r>
          </a:p>
          <a:p>
            <a:pPr lvl="1"/>
            <a:r>
              <a:rPr lang="en-US" dirty="0">
                <a:latin typeface="Garamond" panose="02020404030301010803" pitchFamily="18" charset="0"/>
              </a:rPr>
              <a:t>Dias et al. (2016) - 17.0-31.3% for Portugal</a:t>
            </a:r>
          </a:p>
          <a:p>
            <a:pPr algn="just"/>
            <a:endParaRPr lang="en-US" sz="2400" dirty="0">
              <a:latin typeface="Garamond" panose="02020404030301010803" pitchFamily="18" charset="0"/>
            </a:endParaRPr>
          </a:p>
          <a:p>
            <a:pPr algn="just"/>
            <a:r>
              <a:rPr lang="en-US" sz="2400" dirty="0">
                <a:latin typeface="Garamond" panose="02020404030301010803" pitchFamily="18" charset="0"/>
              </a:rPr>
              <a:t>Results on Ukraine in manufacturing sector:</a:t>
            </a:r>
          </a:p>
          <a:p>
            <a:pPr lvl="1" algn="just"/>
            <a:r>
              <a:rPr lang="en-US" dirty="0">
                <a:latin typeface="Garamond" panose="02020404030301010803" pitchFamily="18" charset="0"/>
              </a:rPr>
              <a:t>Ryzhenkov (2016) - 146-249%  for Ukrainian manufacturing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1257" y="365125"/>
            <a:ext cx="11647714" cy="70616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Garamond" panose="02020404030301010803" pitchFamily="18" charset="0"/>
              </a:rPr>
              <a:t>Literature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3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70114" y="1071290"/>
                <a:ext cx="11430000" cy="5492796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>
                    <a:latin typeface="Garamond" panose="02020404030301010803" pitchFamily="18" charset="0"/>
                  </a:rPr>
                  <a:t>Accounting framework follow Hsieh and </a:t>
                </a:r>
                <a:r>
                  <a:rPr lang="en-US" sz="2400" dirty="0" err="1">
                    <a:latin typeface="Garamond" panose="02020404030301010803" pitchFamily="18" charset="0"/>
                  </a:rPr>
                  <a:t>Klenow</a:t>
                </a:r>
                <a:r>
                  <a:rPr lang="en-US" sz="2400" dirty="0">
                    <a:latin typeface="Garamond" panose="02020404030301010803" pitchFamily="18" charset="0"/>
                  </a:rPr>
                  <a:t> (2009) and Dias et al (2016)</a:t>
                </a:r>
              </a:p>
              <a:p>
                <a:pPr lvl="1"/>
                <a:r>
                  <a:rPr lang="en-US" sz="1900" dirty="0">
                    <a:latin typeface="Garamond" panose="02020404030301010803" pitchFamily="18" charset="0"/>
                  </a:rPr>
                  <a:t>Assume an economy with single final good Y produced by M number of heterogeneous agents i.e. farms using Cobb-Douglas technology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              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lang="en-US" b="0" dirty="0"/>
                  <a:t>	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sup>
                    </m:sSubSup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p>
                    </m:sSubSup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sup>
                    </m:sSubSup>
                  </m:oMath>
                </a14:m>
                <a:endParaRPr lang="en-US" sz="1200" dirty="0">
                  <a:latin typeface="Garamond" panose="02020404030301010803" pitchFamily="18" charset="0"/>
                </a:endParaRPr>
              </a:p>
              <a:p>
                <a:pPr lvl="1"/>
                <a:endParaRPr lang="en-US" sz="2000" dirty="0">
                  <a:latin typeface="Garamond" panose="02020404030301010803" pitchFamily="18" charset="0"/>
                </a:endParaRPr>
              </a:p>
              <a:p>
                <a:pPr lvl="1"/>
                <a:r>
                  <a:rPr lang="en-US" sz="2000" dirty="0">
                    <a:latin typeface="Garamond" panose="02020404030301010803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is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Garamond" panose="02020404030301010803" pitchFamily="18" charset="0"/>
                  </a:rPr>
                  <a:t> the output produced by farm </a:t>
                </a:r>
                <a:r>
                  <a:rPr lang="en-US" sz="2000" i="1" dirty="0" err="1">
                    <a:latin typeface="Garamond" panose="02020404030301010803" pitchFamily="18" charset="0"/>
                  </a:rPr>
                  <a:t>i</a:t>
                </a:r>
                <a:r>
                  <a:rPr lang="en-US" sz="2000" i="1" dirty="0">
                    <a:latin typeface="Garamond" panose="02020404030301010803" pitchFamily="18" charset="0"/>
                  </a:rPr>
                  <a:t>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Garamond" panose="02020404030301010803" pitchFamily="18" charset="0"/>
                  </a:rPr>
                  <a:t> is the TFP across farms.</a:t>
                </a:r>
              </a:p>
              <a:p>
                <a:pPr lvl="1"/>
                <a:r>
                  <a:rPr lang="en-US" sz="2000" dirty="0">
                    <a:latin typeface="Garamond" panose="02020404030301010803" pitchFamily="18" charset="0"/>
                  </a:rPr>
                  <a:t>Higher misallocation can generated higher dispersion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Garamond" panose="02020404030301010803" pitchFamily="18" charset="0"/>
                  </a:rPr>
                  <a:t> across farms.</a:t>
                </a:r>
              </a:p>
              <a:p>
                <a:pPr lvl="1"/>
                <a:r>
                  <a:rPr lang="en-US" sz="2000" dirty="0">
                    <a:latin typeface="Garamond" panose="02020404030301010803" pitchFamily="18" charset="0"/>
                  </a:rPr>
                  <a:t>Specific policy such as size dependent tax/subsidies policy can generate misallocation that can affect TFP (</a:t>
                </a:r>
                <a:r>
                  <a:rPr lang="en-US" sz="2000" dirty="0" err="1">
                    <a:latin typeface="Garamond" panose="02020404030301010803" pitchFamily="18" charset="0"/>
                  </a:rPr>
                  <a:t>Restuccia</a:t>
                </a:r>
                <a:r>
                  <a:rPr lang="en-US" sz="2000" dirty="0">
                    <a:latin typeface="Garamond" panose="02020404030301010803" pitchFamily="18" charset="0"/>
                  </a:rPr>
                  <a:t> et al 2008)</a:t>
                </a:r>
              </a:p>
              <a:p>
                <a:pPr lvl="1"/>
                <a:r>
                  <a:rPr lang="de-DE" sz="1900" dirty="0">
                    <a:latin typeface="Garamond" panose="02020404030301010803" pitchFamily="18" charset="0"/>
                  </a:rPr>
                  <a:t>Aggregate</a:t>
                </a:r>
                <a:r>
                  <a:rPr lang="en-US" sz="1900" dirty="0">
                    <a:latin typeface="Garamond" panose="02020404030301010803" pitchFamily="18" charset="0"/>
                  </a:rPr>
                  <a:t> agricultural output is a CES aggregate of differentiated products produced by farms</a:t>
                </a:r>
              </a:p>
              <a:p>
                <a:pPr lvl="1"/>
                <a:r>
                  <a:rPr lang="en-US" sz="1900" dirty="0">
                    <a:latin typeface="Garamond" panose="02020404030301010803" pitchFamily="18" charset="0"/>
                  </a:rPr>
                  <a:t>Each farm faces three types of distortions estimated as implicit input/output wedges/taxes</a:t>
                </a:r>
              </a:p>
              <a:p>
                <a:pPr lvl="1"/>
                <a:r>
                  <a:rPr lang="en-US" sz="1900" dirty="0">
                    <a:latin typeface="Garamond" panose="02020404030301010803" pitchFamily="18" charset="0"/>
                  </a:rPr>
                  <a:t>Three types of distortions include land, capital, and output wedges</a:t>
                </a:r>
              </a:p>
              <a:p>
                <a:pPr lvl="1"/>
                <a:endParaRPr lang="en-US" sz="1900" dirty="0">
                  <a:latin typeface="Garamond" panose="02020404030301010803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0114" y="1071290"/>
                <a:ext cx="11430000" cy="5492796"/>
              </a:xfrm>
              <a:blipFill>
                <a:blip r:embed="rId2"/>
                <a:stretch>
                  <a:fillRect l="-747" t="-14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1257" y="365125"/>
            <a:ext cx="11647714" cy="70616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Garamond" panose="02020404030301010803" pitchFamily="18" charset="0"/>
              </a:rPr>
              <a:t>Methodology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9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1257" y="365125"/>
            <a:ext cx="11647714" cy="70616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Garamond" panose="02020404030301010803" pitchFamily="18" charset="0"/>
              </a:rPr>
              <a:t>Data</a:t>
            </a:r>
            <a:endParaRPr lang="en-US" sz="3600" b="1" dirty="0">
              <a:latin typeface="Garamond" panose="02020404030301010803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70114" y="1071290"/>
            <a:ext cx="11421393" cy="5492796"/>
          </a:xfrm>
        </p:spPr>
        <p:txBody>
          <a:bodyPr>
            <a:noAutofit/>
          </a:bodyPr>
          <a:lstStyle/>
          <a:p>
            <a:r>
              <a:rPr lang="de-DE" sz="2400" dirty="0">
                <a:latin typeface="Garamond" panose="02020404030301010803" pitchFamily="18" charset="0"/>
              </a:rPr>
              <a:t>Source</a:t>
            </a:r>
            <a:r>
              <a:rPr lang="en-US" sz="2400" dirty="0">
                <a:latin typeface="Garamond" panose="02020404030301010803" pitchFamily="18" charset="0"/>
              </a:rPr>
              <a:t>: </a:t>
            </a:r>
          </a:p>
          <a:p>
            <a:pPr lvl="1"/>
            <a:r>
              <a:rPr lang="en-US" sz="1900" dirty="0">
                <a:latin typeface="Garamond" panose="02020404030301010803" pitchFamily="18" charset="0"/>
              </a:rPr>
              <a:t>Very rich panel data on commercial farm from Ukraine collected by Ukraine’s State Statistics Committee </a:t>
            </a:r>
          </a:p>
          <a:p>
            <a:pPr lvl="1"/>
            <a:r>
              <a:rPr lang="en-US" sz="1900" dirty="0">
                <a:latin typeface="Garamond" panose="02020404030301010803" pitchFamily="18" charset="0"/>
              </a:rPr>
              <a:t>Statistical form 50-SG “Report on main economic indicators of performance of agricultural enterprises”</a:t>
            </a:r>
            <a:endParaRPr lang="en-US" sz="11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Construction of a database:</a:t>
            </a:r>
          </a:p>
          <a:p>
            <a:pPr lvl="1"/>
            <a:r>
              <a:rPr lang="en-US" sz="1900" dirty="0">
                <a:latin typeface="Garamond" panose="02020404030301010803" pitchFamily="18" charset="0"/>
              </a:rPr>
              <a:t>The universe of the about 10,000 large commercial farms in the country</a:t>
            </a:r>
          </a:p>
          <a:p>
            <a:pPr lvl="1"/>
            <a:r>
              <a:rPr lang="en-US" sz="1900" dirty="0">
                <a:latin typeface="Garamond" panose="02020404030301010803" pitchFamily="18" charset="0"/>
              </a:rPr>
              <a:t>These farms cultivate about 89 percent of commercially farmed land</a:t>
            </a:r>
          </a:p>
          <a:p>
            <a:pPr lvl="1"/>
            <a:r>
              <a:rPr lang="en-US" sz="1900" dirty="0">
                <a:latin typeface="Garamond" panose="02020404030301010803" pitchFamily="18" charset="0"/>
              </a:rPr>
              <a:t>Sample is restricted to crop producers with physical output valued at median prices for each rayon</a:t>
            </a:r>
          </a:p>
          <a:p>
            <a:pPr lvl="1"/>
            <a:r>
              <a:rPr lang="en-US" sz="1900" dirty="0">
                <a:latin typeface="Garamond" panose="02020404030301010803" pitchFamily="18" charset="0"/>
              </a:rPr>
              <a:t>Farms above 200 ha are required to report</a:t>
            </a:r>
            <a:endParaRPr lang="ru-RU" sz="1100" dirty="0">
              <a:latin typeface="Garamond" panose="02020404030301010803" pitchFamily="18" charset="0"/>
            </a:endParaRPr>
          </a:p>
          <a:p>
            <a:pPr lvl="1"/>
            <a:r>
              <a:rPr lang="en-US" sz="1900" dirty="0">
                <a:latin typeface="Garamond" panose="02020404030301010803" pitchFamily="18" charset="0"/>
              </a:rPr>
              <a:t>Wage bill and physical units of a labor is reported in the data</a:t>
            </a:r>
          </a:p>
          <a:p>
            <a:pPr lvl="1"/>
            <a:r>
              <a:rPr lang="en-US" sz="1900" dirty="0">
                <a:latin typeface="Garamond" panose="02020404030301010803" pitchFamily="18" charset="0"/>
              </a:rPr>
              <a:t>Dataset also contains arable area and rental payments for land</a:t>
            </a:r>
          </a:p>
          <a:p>
            <a:pPr lvl="1"/>
            <a:r>
              <a:rPr lang="en-US" sz="1900" dirty="0">
                <a:latin typeface="Garamond" panose="02020404030301010803" pitchFamily="18" charset="0"/>
              </a:rPr>
              <a:t>Physical output is reported by crops and farm, monetary value of sales and quantity sold are also reported</a:t>
            </a:r>
          </a:p>
          <a:p>
            <a:pPr lvl="1"/>
            <a:r>
              <a:rPr lang="en-US" sz="1900" dirty="0">
                <a:latin typeface="Garamond" panose="02020404030301010803" pitchFamily="18" charset="0"/>
              </a:rPr>
              <a:t>Value added is calculated in a standard way by subtracting the intermediate inputs from output values</a:t>
            </a:r>
            <a:endParaRPr lang="ru-RU" sz="19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Some challenges in data:</a:t>
            </a:r>
          </a:p>
          <a:p>
            <a:pPr lvl="1"/>
            <a:r>
              <a:rPr lang="en-US" sz="1900" dirty="0">
                <a:latin typeface="Garamond" panose="02020404030301010803" pitchFamily="18" charset="0"/>
              </a:rPr>
              <a:t>A commercial farm can operate on multiple parcels known as branches.</a:t>
            </a:r>
          </a:p>
          <a:p>
            <a:pPr lvl="1"/>
            <a:r>
              <a:rPr lang="en-US" sz="1900" dirty="0">
                <a:latin typeface="Garamond" panose="02020404030301010803" pitchFamily="18" charset="0"/>
              </a:rPr>
              <a:t>No information on capital stock in the data, we have information on capital depreciation for each farm by years</a:t>
            </a:r>
          </a:p>
          <a:p>
            <a:pPr lvl="1"/>
            <a:endParaRPr lang="en-US" sz="1900" dirty="0">
              <a:latin typeface="Garamond" panose="02020404030301010803" pitchFamily="18" charset="0"/>
            </a:endParaRPr>
          </a:p>
          <a:p>
            <a:pPr lvl="1"/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2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663237"/>
              </p:ext>
            </p:extLst>
          </p:nvPr>
        </p:nvGraphicFramePr>
        <p:xfrm>
          <a:off x="1582132" y="229802"/>
          <a:ext cx="8402747" cy="655708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2216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11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1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1005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43183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17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Garamond" panose="02020404030301010803" pitchFamily="18" charset="0"/>
                        </a:rPr>
                        <a:t>All</a:t>
                      </a:r>
                      <a:endParaRPr lang="en-US" sz="1800" dirty="0" smtClean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Garamond" panose="02020404030301010803" pitchFamily="18" charset="0"/>
                        </a:rPr>
                        <a:t>Median</a:t>
                      </a:r>
                      <a:endParaRPr lang="en-US" sz="1800" dirty="0" smtClean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10th Percentile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90th Percentile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7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TFP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1.975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1.454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0.04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7.127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7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Total output ('0000')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812.8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929.77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319.19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1061.13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7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Output per ha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3343.26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3408.71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1391.66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6403.58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7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Land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2157.02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2310.5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1878.19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1691.03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7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Median land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1480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1651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1140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1181.5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7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Max. land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2829.09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2966.21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2600.9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2417.59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7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Share of leased land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0.8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0.81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0.72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0.88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7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Profit per ha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443.37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515.32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-1944.98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2870.4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7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Cost per ha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2900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2893.39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3336.52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3533.18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7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Capital per ha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362.22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381.15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451.38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332.58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7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Labor per ha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383.24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381.96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455.92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408.75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7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Intermediate Inputs per ha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2581.7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2481.76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3064.45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3628.47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7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Wage rate per day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6.36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6.64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6.11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4.7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17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Cost of leasing per ha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486.44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500.38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383.42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656.35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1737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Garamond" panose="02020404030301010803" pitchFamily="18" charset="0"/>
                        </a:rPr>
                        <a:t>Share of input cost</a:t>
                      </a:r>
                      <a:endParaRPr lang="en-US" sz="18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17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Leased value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19.11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18.91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14.67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23.04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17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Labor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14.08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14.55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13.85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9.94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17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Capital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11.63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12.62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10.81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7.67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17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Seed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14.15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13.56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17.12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14.07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17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Fuel and electricity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18.56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18.99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19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15.23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17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Fertilizer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11.74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11.91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11.29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13.11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173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Oher inputs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10.76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9.45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13.38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16.85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32" marR="3773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1257" y="176170"/>
            <a:ext cx="11647714" cy="66017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Garamond" panose="02020404030301010803" pitchFamily="18" charset="0"/>
              </a:rPr>
              <a:t>Data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4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222512"/>
            <a:ext cx="11647714" cy="516616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Garamond" panose="02020404030301010803" pitchFamily="18" charset="0"/>
              </a:rPr>
              <a:t>Dispersion of productivity and wedges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225" y="739128"/>
            <a:ext cx="6599207" cy="298513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05243" y="739128"/>
            <a:ext cx="22749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Distribution of </a:t>
            </a:r>
            <a:endParaRPr lang="en-US" sz="2400" dirty="0" smtClean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TFPQ </a:t>
            </a:r>
            <a:r>
              <a:rPr lang="en-US" sz="24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TFPR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4617" y="3630999"/>
            <a:ext cx="114643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Garamond" panose="02020404030301010803" pitchFamily="18" charset="0"/>
              </a:rPr>
              <a:t>TFPQ distribution: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Skewed to the left, i.e.  indicating that more farms are less productive than the average productivity in agriculture. </a:t>
            </a:r>
            <a:endParaRPr lang="ru-RU" sz="2000" dirty="0">
              <a:latin typeface="Garamond" panose="02020404030301010803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The granularity in productivity increases over time, as more farms become less productive than the average TFPQ, while the average increase. </a:t>
            </a:r>
          </a:p>
          <a:p>
            <a:pPr algn="just"/>
            <a:r>
              <a:rPr lang="de-DE" sz="2000" dirty="0">
                <a:latin typeface="Garamond" panose="02020404030301010803" pitchFamily="18" charset="0"/>
              </a:rPr>
              <a:t>TFPR</a:t>
            </a:r>
            <a:r>
              <a:rPr lang="en-US" sz="2000" dirty="0">
                <a:latin typeface="Garamond" panose="02020404030301010803" pitchFamily="18" charset="0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Variation indicates the presence of misallocation</a:t>
            </a:r>
          </a:p>
          <a:p>
            <a:pPr algn="just"/>
            <a:endParaRPr lang="en-US" sz="2000" dirty="0">
              <a:latin typeface="Garamond" panose="02020404030301010803" pitchFamily="18" charset="0"/>
            </a:endParaRPr>
          </a:p>
          <a:p>
            <a:pPr algn="just"/>
            <a:r>
              <a:rPr lang="en-US" sz="2000" dirty="0">
                <a:latin typeface="Garamond" panose="02020404030301010803" pitchFamily="18" charset="0"/>
              </a:rPr>
              <a:t>Wedges: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Land wedge has the highest </a:t>
            </a:r>
            <a:r>
              <a:rPr lang="en-US" sz="2000" dirty="0" smtClean="0">
                <a:latin typeface="Garamond" panose="02020404030301010803" pitchFamily="18" charset="0"/>
              </a:rPr>
              <a:t>dispersion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2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277821"/>
            <a:ext cx="11647714" cy="62739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Garamond" panose="02020404030301010803" pitchFamily="18" charset="0"/>
              </a:rPr>
              <a:t>Dispersion of productivity and wedges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2788E-0017-4B45-BB81-69041824241F}" type="slidenum">
              <a:rPr lang="en-US" smtClean="0"/>
              <a:t>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4772" y="1261465"/>
            <a:ext cx="33756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Physical productivity, TFPQ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292128"/>
              </p:ext>
            </p:extLst>
          </p:nvPr>
        </p:nvGraphicFramePr>
        <p:xfrm>
          <a:off x="294772" y="1630797"/>
          <a:ext cx="3549811" cy="4418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3844583" y="1261465"/>
            <a:ext cx="33756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Revenue productivity, TFPR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180041"/>
              </p:ext>
            </p:extLst>
          </p:nvPr>
        </p:nvGraphicFramePr>
        <p:xfrm>
          <a:off x="3844583" y="1630797"/>
          <a:ext cx="3583326" cy="4418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4825429"/>
              </p:ext>
            </p:extLst>
          </p:nvPr>
        </p:nvGraphicFramePr>
        <p:xfrm>
          <a:off x="7602060" y="1630796"/>
          <a:ext cx="4414094" cy="4418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ctangle 12"/>
          <p:cNvSpPr/>
          <p:nvPr/>
        </p:nvSpPr>
        <p:spPr>
          <a:xfrm>
            <a:off x="7913076" y="1261465"/>
            <a:ext cx="33756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Wedges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71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2056</Words>
  <Application>Microsoft Office PowerPoint</Application>
  <PresentationFormat>Widescreen</PresentationFormat>
  <Paragraphs>558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Garamond</vt:lpstr>
      <vt:lpstr>Times New Roman</vt:lpstr>
      <vt:lpstr>Office Theme</vt:lpstr>
      <vt:lpstr>Factor Misallocation, Entry and Exit, and Agricultural Productivity in Ukraine</vt:lpstr>
      <vt:lpstr>Introduction </vt:lpstr>
      <vt:lpstr>Literature</vt:lpstr>
      <vt:lpstr>Literature</vt:lpstr>
      <vt:lpstr>Methodology</vt:lpstr>
      <vt:lpstr>Data</vt:lpstr>
      <vt:lpstr>Data</vt:lpstr>
      <vt:lpstr>Dispersion of productivity and wedges</vt:lpstr>
      <vt:lpstr>Dispersion of productivity and wedges</vt:lpstr>
      <vt:lpstr>PowerPoint Presentation</vt:lpstr>
      <vt:lpstr>Distortions vs. productivity</vt:lpstr>
      <vt:lpstr>Productivity gains from efficient allocation</vt:lpstr>
      <vt:lpstr>Actual vs efficient production</vt:lpstr>
      <vt:lpstr>Robustness checks</vt:lpstr>
      <vt:lpstr>Productivity and selection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 Misallocation, Entry and Exit, and Agricultural Productivity in Ukraine</dc:title>
  <dc:creator>mascolellist</dc:creator>
  <cp:lastModifiedBy>Denys N</cp:lastModifiedBy>
  <cp:revision>77</cp:revision>
  <dcterms:created xsi:type="dcterms:W3CDTF">2017-03-17T12:47:51Z</dcterms:created>
  <dcterms:modified xsi:type="dcterms:W3CDTF">2017-03-23T16:22:34Z</dcterms:modified>
</cp:coreProperties>
</file>