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85" r:id="rId3"/>
    <p:sldId id="257" r:id="rId4"/>
    <p:sldId id="258" r:id="rId5"/>
    <p:sldId id="286" r:id="rId6"/>
    <p:sldId id="287" r:id="rId7"/>
    <p:sldId id="259" r:id="rId8"/>
    <p:sldId id="288" r:id="rId9"/>
    <p:sldId id="260" r:id="rId10"/>
    <p:sldId id="290" r:id="rId11"/>
    <p:sldId id="273" r:id="rId12"/>
    <p:sldId id="293" r:id="rId13"/>
    <p:sldId id="292" r:id="rId14"/>
    <p:sldId id="272" r:id="rId15"/>
    <p:sldId id="291" r:id="rId16"/>
    <p:sldId id="262" r:id="rId17"/>
    <p:sldId id="263" r:id="rId18"/>
    <p:sldId id="265" r:id="rId19"/>
    <p:sldId id="264" r:id="rId20"/>
    <p:sldId id="261" r:id="rId21"/>
    <p:sldId id="26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413AF3E-1338-4518-A12B-5E8F4DB2FCB8}">
  <a:tblStyle styleId="{D413AF3E-1338-4518-A12B-5E8F4DB2FC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62175" y="785200"/>
            <a:ext cx="7418913" cy="3572912"/>
          </a:xfrm>
          <a:custGeom>
            <a:avLst/>
            <a:gdLst/>
            <a:ahLst/>
            <a:cxnLst/>
            <a:rect l="l" t="t" r="r" b="b"/>
            <a:pathLst>
              <a:path w="319196" h="161890" extrusionOk="0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290775" y="1991825"/>
            <a:ext cx="6562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350936" y="424375"/>
            <a:ext cx="442142" cy="612195"/>
          </a:xfrm>
          <a:custGeom>
            <a:avLst/>
            <a:gdLst/>
            <a:ahLst/>
            <a:cxnLst/>
            <a:rect l="l" t="t" r="r" b="b"/>
            <a:pathLst>
              <a:path w="24448" h="33851" extrusionOk="0">
                <a:moveTo>
                  <a:pt x="7899" y="1881"/>
                </a:moveTo>
                <a:lnTo>
                  <a:pt x="8369" y="2821"/>
                </a:lnTo>
                <a:lnTo>
                  <a:pt x="7711" y="4138"/>
                </a:lnTo>
                <a:lnTo>
                  <a:pt x="6864" y="4984"/>
                </a:lnTo>
                <a:lnTo>
                  <a:pt x="6676" y="5266"/>
                </a:lnTo>
                <a:lnTo>
                  <a:pt x="6582" y="5642"/>
                </a:lnTo>
                <a:lnTo>
                  <a:pt x="6676" y="6018"/>
                </a:lnTo>
                <a:lnTo>
                  <a:pt x="6864" y="6300"/>
                </a:lnTo>
                <a:lnTo>
                  <a:pt x="7523" y="6958"/>
                </a:lnTo>
                <a:lnTo>
                  <a:pt x="7523" y="9027"/>
                </a:lnTo>
                <a:lnTo>
                  <a:pt x="6206" y="10343"/>
                </a:lnTo>
                <a:lnTo>
                  <a:pt x="4702" y="10343"/>
                </a:lnTo>
                <a:lnTo>
                  <a:pt x="4702" y="6864"/>
                </a:lnTo>
                <a:lnTo>
                  <a:pt x="5548" y="5172"/>
                </a:lnTo>
                <a:lnTo>
                  <a:pt x="5642" y="4984"/>
                </a:lnTo>
                <a:lnTo>
                  <a:pt x="5642" y="4702"/>
                </a:lnTo>
                <a:lnTo>
                  <a:pt x="5642" y="3103"/>
                </a:lnTo>
                <a:lnTo>
                  <a:pt x="6206" y="1881"/>
                </a:lnTo>
                <a:close/>
                <a:moveTo>
                  <a:pt x="9403" y="8087"/>
                </a:moveTo>
                <a:lnTo>
                  <a:pt x="11848" y="9309"/>
                </a:lnTo>
                <a:lnTo>
                  <a:pt x="12130" y="9403"/>
                </a:lnTo>
                <a:lnTo>
                  <a:pt x="12412" y="9403"/>
                </a:lnTo>
                <a:lnTo>
                  <a:pt x="16925" y="8651"/>
                </a:lnTo>
                <a:lnTo>
                  <a:pt x="16925" y="9591"/>
                </a:lnTo>
                <a:lnTo>
                  <a:pt x="13164" y="10343"/>
                </a:lnTo>
                <a:lnTo>
                  <a:pt x="10344" y="10343"/>
                </a:lnTo>
                <a:lnTo>
                  <a:pt x="10061" y="10437"/>
                </a:lnTo>
                <a:lnTo>
                  <a:pt x="9873" y="10531"/>
                </a:lnTo>
                <a:lnTo>
                  <a:pt x="9591" y="10720"/>
                </a:lnTo>
                <a:lnTo>
                  <a:pt x="9497" y="11002"/>
                </a:lnTo>
                <a:lnTo>
                  <a:pt x="8745" y="13164"/>
                </a:lnTo>
                <a:lnTo>
                  <a:pt x="4702" y="13164"/>
                </a:lnTo>
                <a:lnTo>
                  <a:pt x="4702" y="12224"/>
                </a:lnTo>
                <a:lnTo>
                  <a:pt x="6582" y="12224"/>
                </a:lnTo>
                <a:lnTo>
                  <a:pt x="6959" y="12130"/>
                </a:lnTo>
                <a:lnTo>
                  <a:pt x="7335" y="11942"/>
                </a:lnTo>
                <a:lnTo>
                  <a:pt x="9215" y="10061"/>
                </a:lnTo>
                <a:lnTo>
                  <a:pt x="9403" y="9779"/>
                </a:lnTo>
                <a:lnTo>
                  <a:pt x="9403" y="9403"/>
                </a:lnTo>
                <a:lnTo>
                  <a:pt x="9403" y="8087"/>
                </a:lnTo>
                <a:close/>
                <a:moveTo>
                  <a:pt x="21627" y="13540"/>
                </a:moveTo>
                <a:lnTo>
                  <a:pt x="22379" y="14951"/>
                </a:lnTo>
                <a:lnTo>
                  <a:pt x="22003" y="15045"/>
                </a:lnTo>
                <a:lnTo>
                  <a:pt x="21345" y="15045"/>
                </a:lnTo>
                <a:lnTo>
                  <a:pt x="20969" y="14951"/>
                </a:lnTo>
                <a:lnTo>
                  <a:pt x="21627" y="13540"/>
                </a:lnTo>
                <a:close/>
                <a:moveTo>
                  <a:pt x="2821" y="8275"/>
                </a:moveTo>
                <a:lnTo>
                  <a:pt x="2821" y="11284"/>
                </a:lnTo>
                <a:lnTo>
                  <a:pt x="2821" y="14105"/>
                </a:lnTo>
                <a:lnTo>
                  <a:pt x="2821" y="16549"/>
                </a:lnTo>
                <a:lnTo>
                  <a:pt x="1881" y="15609"/>
                </a:lnTo>
                <a:lnTo>
                  <a:pt x="1881" y="9685"/>
                </a:lnTo>
                <a:lnTo>
                  <a:pt x="2821" y="8275"/>
                </a:lnTo>
                <a:close/>
                <a:moveTo>
                  <a:pt x="14105" y="15327"/>
                </a:moveTo>
                <a:lnTo>
                  <a:pt x="14857" y="16643"/>
                </a:lnTo>
                <a:lnTo>
                  <a:pt x="14481" y="16737"/>
                </a:lnTo>
                <a:lnTo>
                  <a:pt x="14105" y="16831"/>
                </a:lnTo>
                <a:lnTo>
                  <a:pt x="13823" y="16737"/>
                </a:lnTo>
                <a:lnTo>
                  <a:pt x="13446" y="16643"/>
                </a:lnTo>
                <a:lnTo>
                  <a:pt x="14105" y="15327"/>
                </a:lnTo>
                <a:close/>
                <a:moveTo>
                  <a:pt x="8181" y="15045"/>
                </a:moveTo>
                <a:lnTo>
                  <a:pt x="7147" y="18900"/>
                </a:lnTo>
                <a:lnTo>
                  <a:pt x="4702" y="16549"/>
                </a:lnTo>
                <a:lnTo>
                  <a:pt x="4702" y="15045"/>
                </a:lnTo>
                <a:close/>
                <a:moveTo>
                  <a:pt x="9403" y="17772"/>
                </a:moveTo>
                <a:lnTo>
                  <a:pt x="10532" y="22379"/>
                </a:lnTo>
                <a:lnTo>
                  <a:pt x="8651" y="20404"/>
                </a:lnTo>
                <a:lnTo>
                  <a:pt x="8933" y="19370"/>
                </a:lnTo>
                <a:lnTo>
                  <a:pt x="9403" y="17772"/>
                </a:lnTo>
                <a:close/>
                <a:moveTo>
                  <a:pt x="3574" y="21721"/>
                </a:moveTo>
                <a:lnTo>
                  <a:pt x="4514" y="22755"/>
                </a:lnTo>
                <a:lnTo>
                  <a:pt x="2821" y="26516"/>
                </a:lnTo>
                <a:lnTo>
                  <a:pt x="3574" y="21721"/>
                </a:lnTo>
                <a:close/>
                <a:moveTo>
                  <a:pt x="3762" y="18242"/>
                </a:moveTo>
                <a:lnTo>
                  <a:pt x="12412" y="26798"/>
                </a:lnTo>
                <a:lnTo>
                  <a:pt x="12600" y="27645"/>
                </a:lnTo>
                <a:lnTo>
                  <a:pt x="12600" y="27645"/>
                </a:lnTo>
                <a:lnTo>
                  <a:pt x="11848" y="27362"/>
                </a:lnTo>
                <a:lnTo>
                  <a:pt x="3197" y="18806"/>
                </a:lnTo>
                <a:lnTo>
                  <a:pt x="3762" y="18242"/>
                </a:lnTo>
                <a:close/>
                <a:moveTo>
                  <a:pt x="6018" y="24165"/>
                </a:moveTo>
                <a:lnTo>
                  <a:pt x="10532" y="28773"/>
                </a:lnTo>
                <a:lnTo>
                  <a:pt x="11848" y="31970"/>
                </a:lnTo>
                <a:lnTo>
                  <a:pt x="2445" y="31970"/>
                </a:lnTo>
                <a:lnTo>
                  <a:pt x="6018" y="24165"/>
                </a:lnTo>
                <a:close/>
                <a:moveTo>
                  <a:pt x="5642" y="0"/>
                </a:moveTo>
                <a:lnTo>
                  <a:pt x="5454" y="94"/>
                </a:lnTo>
                <a:lnTo>
                  <a:pt x="5172" y="188"/>
                </a:lnTo>
                <a:lnTo>
                  <a:pt x="4984" y="282"/>
                </a:lnTo>
                <a:lnTo>
                  <a:pt x="4890" y="565"/>
                </a:lnTo>
                <a:lnTo>
                  <a:pt x="3950" y="2445"/>
                </a:lnTo>
                <a:lnTo>
                  <a:pt x="3856" y="2633"/>
                </a:lnTo>
                <a:lnTo>
                  <a:pt x="3762" y="2821"/>
                </a:lnTo>
                <a:lnTo>
                  <a:pt x="3762" y="4514"/>
                </a:lnTo>
                <a:lnTo>
                  <a:pt x="3197" y="5642"/>
                </a:lnTo>
                <a:lnTo>
                  <a:pt x="2821" y="5642"/>
                </a:lnTo>
                <a:lnTo>
                  <a:pt x="2445" y="5736"/>
                </a:lnTo>
                <a:lnTo>
                  <a:pt x="2257" y="5924"/>
                </a:lnTo>
                <a:lnTo>
                  <a:pt x="2069" y="6112"/>
                </a:lnTo>
                <a:lnTo>
                  <a:pt x="189" y="8933"/>
                </a:lnTo>
                <a:lnTo>
                  <a:pt x="94" y="9121"/>
                </a:lnTo>
                <a:lnTo>
                  <a:pt x="0" y="9403"/>
                </a:lnTo>
                <a:lnTo>
                  <a:pt x="0" y="15985"/>
                </a:lnTo>
                <a:lnTo>
                  <a:pt x="94" y="16361"/>
                </a:lnTo>
                <a:lnTo>
                  <a:pt x="283" y="16643"/>
                </a:lnTo>
                <a:lnTo>
                  <a:pt x="1505" y="17866"/>
                </a:lnTo>
                <a:lnTo>
                  <a:pt x="1223" y="18148"/>
                </a:lnTo>
                <a:lnTo>
                  <a:pt x="1035" y="18430"/>
                </a:lnTo>
                <a:lnTo>
                  <a:pt x="941" y="18806"/>
                </a:lnTo>
                <a:lnTo>
                  <a:pt x="1035" y="19182"/>
                </a:lnTo>
                <a:lnTo>
                  <a:pt x="1223" y="19464"/>
                </a:lnTo>
                <a:lnTo>
                  <a:pt x="1881" y="20028"/>
                </a:lnTo>
                <a:lnTo>
                  <a:pt x="0" y="32816"/>
                </a:lnTo>
                <a:lnTo>
                  <a:pt x="94" y="33192"/>
                </a:lnTo>
                <a:lnTo>
                  <a:pt x="283" y="33568"/>
                </a:lnTo>
                <a:lnTo>
                  <a:pt x="565" y="33756"/>
                </a:lnTo>
                <a:lnTo>
                  <a:pt x="941" y="33850"/>
                </a:lnTo>
                <a:lnTo>
                  <a:pt x="13446" y="33850"/>
                </a:lnTo>
                <a:lnTo>
                  <a:pt x="13634" y="33756"/>
                </a:lnTo>
                <a:lnTo>
                  <a:pt x="14011" y="33474"/>
                </a:lnTo>
                <a:lnTo>
                  <a:pt x="14105" y="33004"/>
                </a:lnTo>
                <a:lnTo>
                  <a:pt x="14105" y="32816"/>
                </a:lnTo>
                <a:lnTo>
                  <a:pt x="14105" y="32628"/>
                </a:lnTo>
                <a:lnTo>
                  <a:pt x="12976" y="29807"/>
                </a:lnTo>
                <a:lnTo>
                  <a:pt x="12976" y="29807"/>
                </a:lnTo>
                <a:lnTo>
                  <a:pt x="13823" y="30089"/>
                </a:lnTo>
                <a:lnTo>
                  <a:pt x="14387" y="30089"/>
                </a:lnTo>
                <a:lnTo>
                  <a:pt x="14575" y="29995"/>
                </a:lnTo>
                <a:lnTo>
                  <a:pt x="14951" y="29713"/>
                </a:lnTo>
                <a:lnTo>
                  <a:pt x="15045" y="29337"/>
                </a:lnTo>
                <a:lnTo>
                  <a:pt x="15045" y="28867"/>
                </a:lnTo>
                <a:lnTo>
                  <a:pt x="14105" y="26046"/>
                </a:lnTo>
                <a:lnTo>
                  <a:pt x="14011" y="25858"/>
                </a:lnTo>
                <a:lnTo>
                  <a:pt x="13917" y="25670"/>
                </a:lnTo>
                <a:lnTo>
                  <a:pt x="13164" y="24918"/>
                </a:lnTo>
                <a:lnTo>
                  <a:pt x="10438" y="14199"/>
                </a:lnTo>
                <a:lnTo>
                  <a:pt x="11096" y="12224"/>
                </a:lnTo>
                <a:lnTo>
                  <a:pt x="13164" y="12224"/>
                </a:lnTo>
                <a:lnTo>
                  <a:pt x="13164" y="12976"/>
                </a:lnTo>
                <a:lnTo>
                  <a:pt x="11472" y="16549"/>
                </a:lnTo>
                <a:lnTo>
                  <a:pt x="11378" y="16831"/>
                </a:lnTo>
                <a:lnTo>
                  <a:pt x="11378" y="17113"/>
                </a:lnTo>
                <a:lnTo>
                  <a:pt x="11472" y="17396"/>
                </a:lnTo>
                <a:lnTo>
                  <a:pt x="11660" y="17584"/>
                </a:lnTo>
                <a:lnTo>
                  <a:pt x="12224" y="18054"/>
                </a:lnTo>
                <a:lnTo>
                  <a:pt x="12788" y="18430"/>
                </a:lnTo>
                <a:lnTo>
                  <a:pt x="13446" y="18618"/>
                </a:lnTo>
                <a:lnTo>
                  <a:pt x="14199" y="18712"/>
                </a:lnTo>
                <a:lnTo>
                  <a:pt x="14857" y="18618"/>
                </a:lnTo>
                <a:lnTo>
                  <a:pt x="15515" y="18430"/>
                </a:lnTo>
                <a:lnTo>
                  <a:pt x="16173" y="18054"/>
                </a:lnTo>
                <a:lnTo>
                  <a:pt x="16737" y="17584"/>
                </a:lnTo>
                <a:lnTo>
                  <a:pt x="16925" y="17396"/>
                </a:lnTo>
                <a:lnTo>
                  <a:pt x="17019" y="17113"/>
                </a:lnTo>
                <a:lnTo>
                  <a:pt x="17019" y="16831"/>
                </a:lnTo>
                <a:lnTo>
                  <a:pt x="16925" y="16549"/>
                </a:lnTo>
                <a:lnTo>
                  <a:pt x="15139" y="12976"/>
                </a:lnTo>
                <a:lnTo>
                  <a:pt x="15139" y="12036"/>
                </a:lnTo>
                <a:lnTo>
                  <a:pt x="17113" y="11566"/>
                </a:lnTo>
                <a:lnTo>
                  <a:pt x="17208" y="11848"/>
                </a:lnTo>
                <a:lnTo>
                  <a:pt x="17396" y="12036"/>
                </a:lnTo>
                <a:lnTo>
                  <a:pt x="17678" y="12224"/>
                </a:lnTo>
                <a:lnTo>
                  <a:pt x="17960" y="12224"/>
                </a:lnTo>
                <a:lnTo>
                  <a:pt x="18336" y="12130"/>
                </a:lnTo>
                <a:lnTo>
                  <a:pt x="18618" y="11942"/>
                </a:lnTo>
                <a:lnTo>
                  <a:pt x="18806" y="11660"/>
                </a:lnTo>
                <a:lnTo>
                  <a:pt x="18900" y="11284"/>
                </a:lnTo>
                <a:lnTo>
                  <a:pt x="18900" y="11096"/>
                </a:lnTo>
                <a:lnTo>
                  <a:pt x="20781" y="10626"/>
                </a:lnTo>
                <a:lnTo>
                  <a:pt x="20781" y="11190"/>
                </a:lnTo>
                <a:lnTo>
                  <a:pt x="18994" y="14763"/>
                </a:lnTo>
                <a:lnTo>
                  <a:pt x="18900" y="15045"/>
                </a:lnTo>
                <a:lnTo>
                  <a:pt x="18900" y="15327"/>
                </a:lnTo>
                <a:lnTo>
                  <a:pt x="18994" y="15609"/>
                </a:lnTo>
                <a:lnTo>
                  <a:pt x="19182" y="15891"/>
                </a:lnTo>
                <a:lnTo>
                  <a:pt x="19746" y="16361"/>
                </a:lnTo>
                <a:lnTo>
                  <a:pt x="20310" y="16643"/>
                </a:lnTo>
                <a:lnTo>
                  <a:pt x="20969" y="16925"/>
                </a:lnTo>
                <a:lnTo>
                  <a:pt x="22379" y="16925"/>
                </a:lnTo>
                <a:lnTo>
                  <a:pt x="23037" y="16643"/>
                </a:lnTo>
                <a:lnTo>
                  <a:pt x="23695" y="16361"/>
                </a:lnTo>
                <a:lnTo>
                  <a:pt x="24260" y="15891"/>
                </a:lnTo>
                <a:lnTo>
                  <a:pt x="24354" y="15703"/>
                </a:lnTo>
                <a:lnTo>
                  <a:pt x="24448" y="15515"/>
                </a:lnTo>
                <a:lnTo>
                  <a:pt x="24448" y="15045"/>
                </a:lnTo>
                <a:lnTo>
                  <a:pt x="24354" y="14763"/>
                </a:lnTo>
                <a:lnTo>
                  <a:pt x="22567" y="11190"/>
                </a:lnTo>
                <a:lnTo>
                  <a:pt x="22567" y="9403"/>
                </a:lnTo>
                <a:lnTo>
                  <a:pt x="22473" y="9027"/>
                </a:lnTo>
                <a:lnTo>
                  <a:pt x="22191" y="8651"/>
                </a:lnTo>
                <a:lnTo>
                  <a:pt x="21815" y="8463"/>
                </a:lnTo>
                <a:lnTo>
                  <a:pt x="21439" y="8463"/>
                </a:lnTo>
                <a:lnTo>
                  <a:pt x="18806" y="9121"/>
                </a:lnTo>
                <a:lnTo>
                  <a:pt x="18806" y="7523"/>
                </a:lnTo>
                <a:lnTo>
                  <a:pt x="18806" y="6582"/>
                </a:lnTo>
                <a:lnTo>
                  <a:pt x="18806" y="6206"/>
                </a:lnTo>
                <a:lnTo>
                  <a:pt x="18618" y="5924"/>
                </a:lnTo>
                <a:lnTo>
                  <a:pt x="18242" y="5736"/>
                </a:lnTo>
                <a:lnTo>
                  <a:pt x="17866" y="5642"/>
                </a:lnTo>
                <a:lnTo>
                  <a:pt x="17490" y="5736"/>
                </a:lnTo>
                <a:lnTo>
                  <a:pt x="17208" y="5924"/>
                </a:lnTo>
                <a:lnTo>
                  <a:pt x="17019" y="6206"/>
                </a:lnTo>
                <a:lnTo>
                  <a:pt x="16925" y="6582"/>
                </a:lnTo>
                <a:lnTo>
                  <a:pt x="16925" y="6770"/>
                </a:lnTo>
                <a:lnTo>
                  <a:pt x="12412" y="7523"/>
                </a:lnTo>
                <a:lnTo>
                  <a:pt x="9027" y="5830"/>
                </a:lnTo>
                <a:lnTo>
                  <a:pt x="8839" y="5642"/>
                </a:lnTo>
                <a:lnTo>
                  <a:pt x="9121" y="5360"/>
                </a:lnTo>
                <a:lnTo>
                  <a:pt x="9309" y="5172"/>
                </a:lnTo>
                <a:lnTo>
                  <a:pt x="10249" y="3291"/>
                </a:lnTo>
                <a:lnTo>
                  <a:pt x="10344" y="3103"/>
                </a:lnTo>
                <a:lnTo>
                  <a:pt x="10344" y="2915"/>
                </a:lnTo>
                <a:lnTo>
                  <a:pt x="10344" y="2633"/>
                </a:lnTo>
                <a:lnTo>
                  <a:pt x="10249" y="2445"/>
                </a:lnTo>
                <a:lnTo>
                  <a:pt x="9309" y="565"/>
                </a:lnTo>
                <a:lnTo>
                  <a:pt x="9215" y="377"/>
                </a:lnTo>
                <a:lnTo>
                  <a:pt x="9027" y="188"/>
                </a:lnTo>
                <a:lnTo>
                  <a:pt x="8745" y="94"/>
                </a:lnTo>
                <a:lnTo>
                  <a:pt x="84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013375" y="1601445"/>
            <a:ext cx="7117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2852117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/>
            </a:lvl9pPr>
          </a:lstStyle>
          <a:p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2566050" y="2800350"/>
            <a:ext cx="4011900" cy="0"/>
          </a:xfrm>
          <a:prstGeom prst="straightConnector1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582050" y="548125"/>
            <a:ext cx="7979900" cy="4047250"/>
          </a:xfrm>
          <a:custGeom>
            <a:avLst/>
            <a:gdLst/>
            <a:ahLst/>
            <a:cxnLst/>
            <a:rect l="l" t="t" r="r" b="b"/>
            <a:pathLst>
              <a:path w="319196" h="161890" extrusionOk="0">
                <a:moveTo>
                  <a:pt x="137286" y="300"/>
                </a:moveTo>
                <a:lnTo>
                  <a:pt x="0" y="241"/>
                </a:lnTo>
                <a:lnTo>
                  <a:pt x="0" y="161890"/>
                </a:lnTo>
                <a:lnTo>
                  <a:pt x="319196" y="161890"/>
                </a:lnTo>
                <a:lnTo>
                  <a:pt x="319196" y="0"/>
                </a:lnTo>
                <a:lnTo>
                  <a:pt x="182036" y="30"/>
                </a:lnTo>
              </a:path>
            </a:pathLst>
          </a:custGeom>
          <a:noFill/>
          <a:ln w="76200" cap="flat" cmpd="thinThick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489575" y="2161800"/>
            <a:ext cx="61647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▣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□"/>
              <a:defRPr sz="2400"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sz="2400" i="1"/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4023150" y="241925"/>
            <a:ext cx="1097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“</a:t>
            </a:r>
            <a:endParaRPr sz="6000" b="1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337275" y="1476919"/>
            <a:ext cx="6469500" cy="3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l" t="t" r="r" b="b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80600" y="1477750"/>
            <a:ext cx="35835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679898" y="1477750"/>
            <a:ext cx="3583500" cy="3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□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5;p6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l" t="t" r="r" b="b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16450" y="1592350"/>
            <a:ext cx="2400300" cy="3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▣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339757" y="1592350"/>
            <a:ext cx="2400300" cy="3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▣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5863064" y="1592350"/>
            <a:ext cx="2400300" cy="3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▣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7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l" t="t" r="r" b="b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cxnSp>
        <p:nvCxnSpPr>
          <p:cNvPr id="47" name="Google Shape;47;p8"/>
          <p:cNvCxnSpPr/>
          <p:nvPr/>
        </p:nvCxnSpPr>
        <p:spPr>
          <a:xfrm>
            <a:off x="4275600" y="925310"/>
            <a:ext cx="592800" cy="0"/>
          </a:xfrm>
          <a:prstGeom prst="straightConnector1">
            <a:avLst/>
          </a:prstGeom>
          <a:noFill/>
          <a:ln w="38100" cap="flat" cmpd="thickThin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Google Shape;48;p8"/>
          <p:cNvSpPr/>
          <p:nvPr/>
        </p:nvSpPr>
        <p:spPr>
          <a:xfrm>
            <a:off x="4376963" y="429326"/>
            <a:ext cx="390121" cy="390133"/>
          </a:xfrm>
          <a:custGeom>
            <a:avLst/>
            <a:gdLst/>
            <a:ahLst/>
            <a:cxnLst/>
            <a:rect l="l" t="t" r="r" b="b"/>
            <a:pathLst>
              <a:path w="33850" h="33851" extrusionOk="0">
                <a:moveTo>
                  <a:pt x="16925" y="3104"/>
                </a:moveTo>
                <a:lnTo>
                  <a:pt x="17677" y="4514"/>
                </a:lnTo>
                <a:lnTo>
                  <a:pt x="16925" y="5266"/>
                </a:lnTo>
                <a:lnTo>
                  <a:pt x="16173" y="4514"/>
                </a:lnTo>
                <a:lnTo>
                  <a:pt x="16925" y="3104"/>
                </a:lnTo>
                <a:close/>
                <a:moveTo>
                  <a:pt x="16925" y="10344"/>
                </a:moveTo>
                <a:lnTo>
                  <a:pt x="17301" y="10438"/>
                </a:lnTo>
                <a:lnTo>
                  <a:pt x="17583" y="10626"/>
                </a:lnTo>
                <a:lnTo>
                  <a:pt x="17771" y="10908"/>
                </a:lnTo>
                <a:lnTo>
                  <a:pt x="17865" y="11284"/>
                </a:lnTo>
                <a:lnTo>
                  <a:pt x="17771" y="11660"/>
                </a:lnTo>
                <a:lnTo>
                  <a:pt x="17583" y="11942"/>
                </a:lnTo>
                <a:lnTo>
                  <a:pt x="17301" y="12224"/>
                </a:lnTo>
                <a:lnTo>
                  <a:pt x="16549" y="12224"/>
                </a:lnTo>
                <a:lnTo>
                  <a:pt x="16267" y="11942"/>
                </a:lnTo>
                <a:lnTo>
                  <a:pt x="16079" y="11660"/>
                </a:lnTo>
                <a:lnTo>
                  <a:pt x="15985" y="11284"/>
                </a:lnTo>
                <a:lnTo>
                  <a:pt x="16079" y="10908"/>
                </a:lnTo>
                <a:lnTo>
                  <a:pt x="16267" y="10626"/>
                </a:lnTo>
                <a:lnTo>
                  <a:pt x="16549" y="10438"/>
                </a:lnTo>
                <a:lnTo>
                  <a:pt x="16925" y="10344"/>
                </a:lnTo>
                <a:close/>
                <a:moveTo>
                  <a:pt x="6582" y="15327"/>
                </a:moveTo>
                <a:lnTo>
                  <a:pt x="10719" y="23508"/>
                </a:lnTo>
                <a:lnTo>
                  <a:pt x="2445" y="23508"/>
                </a:lnTo>
                <a:lnTo>
                  <a:pt x="6582" y="15327"/>
                </a:lnTo>
                <a:close/>
                <a:moveTo>
                  <a:pt x="27268" y="15327"/>
                </a:moveTo>
                <a:lnTo>
                  <a:pt x="31405" y="23508"/>
                </a:lnTo>
                <a:lnTo>
                  <a:pt x="23131" y="23508"/>
                </a:lnTo>
                <a:lnTo>
                  <a:pt x="27268" y="15327"/>
                </a:lnTo>
                <a:close/>
                <a:moveTo>
                  <a:pt x="9779" y="25388"/>
                </a:moveTo>
                <a:lnTo>
                  <a:pt x="9027" y="25858"/>
                </a:lnTo>
                <a:lnTo>
                  <a:pt x="8274" y="26140"/>
                </a:lnTo>
                <a:lnTo>
                  <a:pt x="7428" y="26328"/>
                </a:lnTo>
                <a:lnTo>
                  <a:pt x="5736" y="26328"/>
                </a:lnTo>
                <a:lnTo>
                  <a:pt x="4890" y="26140"/>
                </a:lnTo>
                <a:lnTo>
                  <a:pt x="4043" y="25858"/>
                </a:lnTo>
                <a:lnTo>
                  <a:pt x="3291" y="25388"/>
                </a:lnTo>
                <a:close/>
                <a:moveTo>
                  <a:pt x="30465" y="25388"/>
                </a:moveTo>
                <a:lnTo>
                  <a:pt x="29713" y="25858"/>
                </a:lnTo>
                <a:lnTo>
                  <a:pt x="28961" y="26140"/>
                </a:lnTo>
                <a:lnTo>
                  <a:pt x="28114" y="26328"/>
                </a:lnTo>
                <a:lnTo>
                  <a:pt x="26422" y="26328"/>
                </a:lnTo>
                <a:lnTo>
                  <a:pt x="25576" y="26140"/>
                </a:lnTo>
                <a:lnTo>
                  <a:pt x="24729" y="25858"/>
                </a:lnTo>
                <a:lnTo>
                  <a:pt x="23977" y="25388"/>
                </a:lnTo>
                <a:close/>
                <a:moveTo>
                  <a:pt x="19370" y="31030"/>
                </a:moveTo>
                <a:lnTo>
                  <a:pt x="20310" y="31970"/>
                </a:lnTo>
                <a:lnTo>
                  <a:pt x="13540" y="31970"/>
                </a:lnTo>
                <a:lnTo>
                  <a:pt x="14480" y="31030"/>
                </a:lnTo>
                <a:close/>
                <a:moveTo>
                  <a:pt x="16643" y="1"/>
                </a:moveTo>
                <a:lnTo>
                  <a:pt x="16455" y="95"/>
                </a:lnTo>
                <a:lnTo>
                  <a:pt x="16267" y="283"/>
                </a:lnTo>
                <a:lnTo>
                  <a:pt x="16079" y="565"/>
                </a:lnTo>
                <a:lnTo>
                  <a:pt x="14198" y="4326"/>
                </a:lnTo>
                <a:lnTo>
                  <a:pt x="14104" y="4608"/>
                </a:lnTo>
                <a:lnTo>
                  <a:pt x="14104" y="4890"/>
                </a:lnTo>
                <a:lnTo>
                  <a:pt x="14198" y="5172"/>
                </a:lnTo>
                <a:lnTo>
                  <a:pt x="14386" y="5360"/>
                </a:lnTo>
                <a:lnTo>
                  <a:pt x="15985" y="6959"/>
                </a:lnTo>
                <a:lnTo>
                  <a:pt x="15985" y="8651"/>
                </a:lnTo>
                <a:lnTo>
                  <a:pt x="15421" y="8933"/>
                </a:lnTo>
                <a:lnTo>
                  <a:pt x="14950" y="9309"/>
                </a:lnTo>
                <a:lnTo>
                  <a:pt x="14574" y="9780"/>
                </a:lnTo>
                <a:lnTo>
                  <a:pt x="14292" y="10344"/>
                </a:lnTo>
                <a:lnTo>
                  <a:pt x="8463" y="10344"/>
                </a:lnTo>
                <a:lnTo>
                  <a:pt x="8086" y="10438"/>
                </a:lnTo>
                <a:lnTo>
                  <a:pt x="7804" y="10626"/>
                </a:lnTo>
                <a:lnTo>
                  <a:pt x="7616" y="10908"/>
                </a:lnTo>
                <a:lnTo>
                  <a:pt x="7522" y="11284"/>
                </a:lnTo>
                <a:lnTo>
                  <a:pt x="7428" y="11660"/>
                </a:lnTo>
                <a:lnTo>
                  <a:pt x="7240" y="11942"/>
                </a:lnTo>
                <a:lnTo>
                  <a:pt x="6958" y="12224"/>
                </a:lnTo>
                <a:lnTo>
                  <a:pt x="6206" y="12224"/>
                </a:lnTo>
                <a:lnTo>
                  <a:pt x="5924" y="11942"/>
                </a:lnTo>
                <a:lnTo>
                  <a:pt x="5736" y="11660"/>
                </a:lnTo>
                <a:lnTo>
                  <a:pt x="5642" y="11284"/>
                </a:lnTo>
                <a:lnTo>
                  <a:pt x="5548" y="10908"/>
                </a:lnTo>
                <a:lnTo>
                  <a:pt x="5360" y="10626"/>
                </a:lnTo>
                <a:lnTo>
                  <a:pt x="5078" y="10438"/>
                </a:lnTo>
                <a:lnTo>
                  <a:pt x="4701" y="10344"/>
                </a:lnTo>
                <a:lnTo>
                  <a:pt x="4325" y="10438"/>
                </a:lnTo>
                <a:lnTo>
                  <a:pt x="4043" y="10626"/>
                </a:lnTo>
                <a:lnTo>
                  <a:pt x="3855" y="10908"/>
                </a:lnTo>
                <a:lnTo>
                  <a:pt x="3761" y="11284"/>
                </a:lnTo>
                <a:lnTo>
                  <a:pt x="3855" y="12036"/>
                </a:lnTo>
                <a:lnTo>
                  <a:pt x="4137" y="12789"/>
                </a:lnTo>
                <a:lnTo>
                  <a:pt x="4607" y="13353"/>
                </a:lnTo>
                <a:lnTo>
                  <a:pt x="5172" y="13823"/>
                </a:lnTo>
                <a:lnTo>
                  <a:pt x="94" y="24072"/>
                </a:lnTo>
                <a:lnTo>
                  <a:pt x="0" y="24260"/>
                </a:lnTo>
                <a:lnTo>
                  <a:pt x="0" y="24542"/>
                </a:lnTo>
                <a:lnTo>
                  <a:pt x="94" y="24824"/>
                </a:lnTo>
                <a:lnTo>
                  <a:pt x="188" y="25012"/>
                </a:lnTo>
                <a:lnTo>
                  <a:pt x="752" y="25764"/>
                </a:lnTo>
                <a:lnTo>
                  <a:pt x="1505" y="26423"/>
                </a:lnTo>
                <a:lnTo>
                  <a:pt x="2163" y="26987"/>
                </a:lnTo>
                <a:lnTo>
                  <a:pt x="3009" y="27363"/>
                </a:lnTo>
                <a:lnTo>
                  <a:pt x="3855" y="27739"/>
                </a:lnTo>
                <a:lnTo>
                  <a:pt x="4701" y="28021"/>
                </a:lnTo>
                <a:lnTo>
                  <a:pt x="5642" y="28209"/>
                </a:lnTo>
                <a:lnTo>
                  <a:pt x="7522" y="28209"/>
                </a:lnTo>
                <a:lnTo>
                  <a:pt x="8463" y="28021"/>
                </a:lnTo>
                <a:lnTo>
                  <a:pt x="9309" y="27739"/>
                </a:lnTo>
                <a:lnTo>
                  <a:pt x="10155" y="27363"/>
                </a:lnTo>
                <a:lnTo>
                  <a:pt x="10907" y="26987"/>
                </a:lnTo>
                <a:lnTo>
                  <a:pt x="11659" y="26423"/>
                </a:lnTo>
                <a:lnTo>
                  <a:pt x="12318" y="25764"/>
                </a:lnTo>
                <a:lnTo>
                  <a:pt x="12976" y="25012"/>
                </a:lnTo>
                <a:lnTo>
                  <a:pt x="13070" y="24824"/>
                </a:lnTo>
                <a:lnTo>
                  <a:pt x="13164" y="24542"/>
                </a:lnTo>
                <a:lnTo>
                  <a:pt x="13164" y="24260"/>
                </a:lnTo>
                <a:lnTo>
                  <a:pt x="13070" y="24072"/>
                </a:lnTo>
                <a:lnTo>
                  <a:pt x="7898" y="13823"/>
                </a:lnTo>
                <a:lnTo>
                  <a:pt x="8369" y="13541"/>
                </a:lnTo>
                <a:lnTo>
                  <a:pt x="8745" y="13165"/>
                </a:lnTo>
                <a:lnTo>
                  <a:pt x="9027" y="12694"/>
                </a:lnTo>
                <a:lnTo>
                  <a:pt x="9215" y="12224"/>
                </a:lnTo>
                <a:lnTo>
                  <a:pt x="14292" y="12224"/>
                </a:lnTo>
                <a:lnTo>
                  <a:pt x="14574" y="12789"/>
                </a:lnTo>
                <a:lnTo>
                  <a:pt x="14950" y="13259"/>
                </a:lnTo>
                <a:lnTo>
                  <a:pt x="15421" y="13729"/>
                </a:lnTo>
                <a:lnTo>
                  <a:pt x="15985" y="14011"/>
                </a:lnTo>
                <a:lnTo>
                  <a:pt x="15985" y="29149"/>
                </a:lnTo>
                <a:lnTo>
                  <a:pt x="14104" y="29149"/>
                </a:lnTo>
                <a:lnTo>
                  <a:pt x="13728" y="29243"/>
                </a:lnTo>
                <a:lnTo>
                  <a:pt x="13446" y="29431"/>
                </a:lnTo>
                <a:lnTo>
                  <a:pt x="10625" y="32252"/>
                </a:lnTo>
                <a:lnTo>
                  <a:pt x="10437" y="32534"/>
                </a:lnTo>
                <a:lnTo>
                  <a:pt x="10343" y="32722"/>
                </a:lnTo>
                <a:lnTo>
                  <a:pt x="10343" y="33004"/>
                </a:lnTo>
                <a:lnTo>
                  <a:pt x="10437" y="33287"/>
                </a:lnTo>
                <a:lnTo>
                  <a:pt x="10531" y="33569"/>
                </a:lnTo>
                <a:lnTo>
                  <a:pt x="10719" y="33757"/>
                </a:lnTo>
                <a:lnTo>
                  <a:pt x="11001" y="33851"/>
                </a:lnTo>
                <a:lnTo>
                  <a:pt x="22849" y="33851"/>
                </a:lnTo>
                <a:lnTo>
                  <a:pt x="23037" y="33757"/>
                </a:lnTo>
                <a:lnTo>
                  <a:pt x="23319" y="33569"/>
                </a:lnTo>
                <a:lnTo>
                  <a:pt x="23413" y="33287"/>
                </a:lnTo>
                <a:lnTo>
                  <a:pt x="23507" y="33004"/>
                </a:lnTo>
                <a:lnTo>
                  <a:pt x="23507" y="32722"/>
                </a:lnTo>
                <a:lnTo>
                  <a:pt x="23413" y="32534"/>
                </a:lnTo>
                <a:lnTo>
                  <a:pt x="23225" y="32252"/>
                </a:lnTo>
                <a:lnTo>
                  <a:pt x="20404" y="29431"/>
                </a:lnTo>
                <a:lnTo>
                  <a:pt x="20122" y="29243"/>
                </a:lnTo>
                <a:lnTo>
                  <a:pt x="19746" y="29149"/>
                </a:lnTo>
                <a:lnTo>
                  <a:pt x="17865" y="29149"/>
                </a:lnTo>
                <a:lnTo>
                  <a:pt x="17865" y="14011"/>
                </a:lnTo>
                <a:lnTo>
                  <a:pt x="18429" y="13729"/>
                </a:lnTo>
                <a:lnTo>
                  <a:pt x="18900" y="13353"/>
                </a:lnTo>
                <a:lnTo>
                  <a:pt x="19276" y="12789"/>
                </a:lnTo>
                <a:lnTo>
                  <a:pt x="19558" y="12224"/>
                </a:lnTo>
                <a:lnTo>
                  <a:pt x="24635" y="12224"/>
                </a:lnTo>
                <a:lnTo>
                  <a:pt x="24823" y="12694"/>
                </a:lnTo>
                <a:lnTo>
                  <a:pt x="25105" y="13165"/>
                </a:lnTo>
                <a:lnTo>
                  <a:pt x="25482" y="13541"/>
                </a:lnTo>
                <a:lnTo>
                  <a:pt x="25952" y="13823"/>
                </a:lnTo>
                <a:lnTo>
                  <a:pt x="20780" y="24072"/>
                </a:lnTo>
                <a:lnTo>
                  <a:pt x="20686" y="24260"/>
                </a:lnTo>
                <a:lnTo>
                  <a:pt x="20686" y="24542"/>
                </a:lnTo>
                <a:lnTo>
                  <a:pt x="20780" y="24824"/>
                </a:lnTo>
                <a:lnTo>
                  <a:pt x="20874" y="25012"/>
                </a:lnTo>
                <a:lnTo>
                  <a:pt x="21438" y="25764"/>
                </a:lnTo>
                <a:lnTo>
                  <a:pt x="22191" y="26423"/>
                </a:lnTo>
                <a:lnTo>
                  <a:pt x="22849" y="26987"/>
                </a:lnTo>
                <a:lnTo>
                  <a:pt x="23695" y="27363"/>
                </a:lnTo>
                <a:lnTo>
                  <a:pt x="24541" y="27739"/>
                </a:lnTo>
                <a:lnTo>
                  <a:pt x="25388" y="28021"/>
                </a:lnTo>
                <a:lnTo>
                  <a:pt x="26328" y="28209"/>
                </a:lnTo>
                <a:lnTo>
                  <a:pt x="28208" y="28209"/>
                </a:lnTo>
                <a:lnTo>
                  <a:pt x="29149" y="28021"/>
                </a:lnTo>
                <a:lnTo>
                  <a:pt x="29995" y="27739"/>
                </a:lnTo>
                <a:lnTo>
                  <a:pt x="30841" y="27363"/>
                </a:lnTo>
                <a:lnTo>
                  <a:pt x="31593" y="26987"/>
                </a:lnTo>
                <a:lnTo>
                  <a:pt x="32346" y="26423"/>
                </a:lnTo>
                <a:lnTo>
                  <a:pt x="33004" y="25764"/>
                </a:lnTo>
                <a:lnTo>
                  <a:pt x="33662" y="25012"/>
                </a:lnTo>
                <a:lnTo>
                  <a:pt x="33850" y="24730"/>
                </a:lnTo>
                <a:lnTo>
                  <a:pt x="33850" y="24354"/>
                </a:lnTo>
                <a:lnTo>
                  <a:pt x="33756" y="24072"/>
                </a:lnTo>
                <a:lnTo>
                  <a:pt x="28584" y="13823"/>
                </a:lnTo>
                <a:lnTo>
                  <a:pt x="29243" y="13353"/>
                </a:lnTo>
                <a:lnTo>
                  <a:pt x="29619" y="12789"/>
                </a:lnTo>
                <a:lnTo>
                  <a:pt x="29995" y="12130"/>
                </a:lnTo>
                <a:lnTo>
                  <a:pt x="30089" y="11284"/>
                </a:lnTo>
                <a:lnTo>
                  <a:pt x="29995" y="10908"/>
                </a:lnTo>
                <a:lnTo>
                  <a:pt x="29807" y="10626"/>
                </a:lnTo>
                <a:lnTo>
                  <a:pt x="29525" y="10438"/>
                </a:lnTo>
                <a:lnTo>
                  <a:pt x="29149" y="10344"/>
                </a:lnTo>
                <a:lnTo>
                  <a:pt x="28773" y="10438"/>
                </a:lnTo>
                <a:lnTo>
                  <a:pt x="28490" y="10626"/>
                </a:lnTo>
                <a:lnTo>
                  <a:pt x="28302" y="10908"/>
                </a:lnTo>
                <a:lnTo>
                  <a:pt x="28208" y="11284"/>
                </a:lnTo>
                <a:lnTo>
                  <a:pt x="28114" y="11660"/>
                </a:lnTo>
                <a:lnTo>
                  <a:pt x="27926" y="11942"/>
                </a:lnTo>
                <a:lnTo>
                  <a:pt x="27644" y="12224"/>
                </a:lnTo>
                <a:lnTo>
                  <a:pt x="26892" y="12224"/>
                </a:lnTo>
                <a:lnTo>
                  <a:pt x="26610" y="11942"/>
                </a:lnTo>
                <a:lnTo>
                  <a:pt x="26422" y="11660"/>
                </a:lnTo>
                <a:lnTo>
                  <a:pt x="26328" y="11284"/>
                </a:lnTo>
                <a:lnTo>
                  <a:pt x="26234" y="10908"/>
                </a:lnTo>
                <a:lnTo>
                  <a:pt x="26046" y="10626"/>
                </a:lnTo>
                <a:lnTo>
                  <a:pt x="25764" y="10438"/>
                </a:lnTo>
                <a:lnTo>
                  <a:pt x="25388" y="10344"/>
                </a:lnTo>
                <a:lnTo>
                  <a:pt x="19558" y="10344"/>
                </a:lnTo>
                <a:lnTo>
                  <a:pt x="19276" y="9780"/>
                </a:lnTo>
                <a:lnTo>
                  <a:pt x="18900" y="9309"/>
                </a:lnTo>
                <a:lnTo>
                  <a:pt x="18429" y="8933"/>
                </a:lnTo>
                <a:lnTo>
                  <a:pt x="17865" y="8651"/>
                </a:lnTo>
                <a:lnTo>
                  <a:pt x="17865" y="6959"/>
                </a:lnTo>
                <a:lnTo>
                  <a:pt x="19464" y="5360"/>
                </a:lnTo>
                <a:lnTo>
                  <a:pt x="19652" y="5172"/>
                </a:lnTo>
                <a:lnTo>
                  <a:pt x="19746" y="4890"/>
                </a:lnTo>
                <a:lnTo>
                  <a:pt x="19746" y="4608"/>
                </a:lnTo>
                <a:lnTo>
                  <a:pt x="19652" y="4326"/>
                </a:lnTo>
                <a:lnTo>
                  <a:pt x="17771" y="565"/>
                </a:lnTo>
                <a:lnTo>
                  <a:pt x="17583" y="283"/>
                </a:lnTo>
                <a:lnTo>
                  <a:pt x="17395" y="95"/>
                </a:lnTo>
                <a:lnTo>
                  <a:pt x="17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gradFill>
            <a:gsLst>
              <a:gs pos="0">
                <a:srgbClr val="B40036">
                  <a:alpha val="74901"/>
                </a:srgbClr>
              </a:gs>
              <a:gs pos="100000">
                <a:srgbClr val="002685">
                  <a:alpha val="74901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inzel"/>
              <a:buNone/>
              <a:defRPr sz="18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inzel"/>
              <a:buNone/>
              <a:defRPr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337275" y="1476919"/>
            <a:ext cx="6469500" cy="3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▣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□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▪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Char char="▫"/>
              <a:defRPr sz="18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1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ctrTitle"/>
          </p:nvPr>
        </p:nvSpPr>
        <p:spPr>
          <a:xfrm>
            <a:off x="1290775" y="1991825"/>
            <a:ext cx="6562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b="1" dirty="0" smtClean="0">
                <a:solidFill>
                  <a:schemeClr val="accent2"/>
                </a:solidFill>
              </a:rPr>
              <a:t>Захист прав землевласників та землекористувачів.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71552"/>
            <a:ext cx="8072494" cy="71438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Як надходить інформація про розподіл земель між власниками і користувачами до ДЗК?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94"/>
            <a:ext cx="3984616" cy="32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94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714348" y="1428742"/>
            <a:ext cx="2428892" cy="1705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uk-UA" sz="1600" dirty="0" smtClean="0"/>
              <a:t>Відчуження частин земельних ділянок</a:t>
            </a:r>
            <a:r>
              <a:rPr lang="en-US" sz="1600" dirty="0" smtClean="0"/>
              <a:t> </a:t>
            </a:r>
            <a:r>
              <a:rPr lang="uk-UA" sz="1600" dirty="0" smtClean="0"/>
              <a:t>без попереднього поділу, замість часток в праві на земельні ділянки.</a:t>
            </a:r>
            <a:endParaRPr lang="uk-UA" sz="1600" dirty="0"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2"/>
          </p:nvPr>
        </p:nvSpPr>
        <p:spPr>
          <a:xfrm>
            <a:off x="3339761" y="1592350"/>
            <a:ext cx="24003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uk-UA" sz="1600" dirty="0" smtClean="0"/>
              <a:t>Визначення кадастрового номеру без  його присвоєння до 01.01.2013</a:t>
            </a:r>
            <a:endParaRPr lang="uk-UA" sz="1600" dirty="0"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3"/>
          </p:nvPr>
        </p:nvSpPr>
        <p:spPr>
          <a:xfrm>
            <a:off x="5863071" y="1592350"/>
            <a:ext cx="24003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600" dirty="0" smtClean="0"/>
              <a:t>Відсутність відмітки Держкомзему на державному акті про відчуження земельної ділянки</a:t>
            </a:r>
            <a:endParaRPr sz="16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2500298" y="142858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uk-UA" sz="2400" b="1" dirty="0" smtClean="0">
                <a:solidFill>
                  <a:srgbClr val="FFFF00"/>
                </a:solidFill>
                <a:latin typeface="+mj-lt"/>
              </a:rPr>
              <a:t/>
            </a:r>
            <a:br>
              <a:rPr lang="uk-UA" sz="2400" b="1" dirty="0" smtClean="0">
                <a:solidFill>
                  <a:srgbClr val="FFFF00"/>
                </a:solidFill>
                <a:latin typeface="+mj-lt"/>
              </a:rPr>
            </a:br>
            <a:r>
              <a:rPr lang="uk-UA" sz="2400" b="1" dirty="0" smtClean="0">
                <a:solidFill>
                  <a:srgbClr val="FFFF00"/>
                </a:solidFill>
                <a:latin typeface="+mj-lt"/>
              </a:rPr>
              <a:t>Причини помилок </a:t>
            </a:r>
            <a:endParaRPr sz="2400">
              <a:latin typeface="+mj-lt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816450" y="3116350"/>
            <a:ext cx="2400300" cy="1741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600" dirty="0" smtClean="0"/>
              <a:t>Державна реєстрація прав в ДРРП тільки одного із співвласників з 01.01.2013 року</a:t>
            </a:r>
            <a:endParaRPr sz="1600"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2"/>
          </p:nvPr>
        </p:nvSpPr>
        <p:spPr>
          <a:xfrm>
            <a:off x="571472" y="214296"/>
            <a:ext cx="24003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600" dirty="0" smtClean="0"/>
              <a:t>Помилка в кадастровому номері під час реєстрації прав в ДРРП з 01.01.2013</a:t>
            </a:r>
            <a:endParaRPr sz="1600"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3"/>
          </p:nvPr>
        </p:nvSpPr>
        <p:spPr>
          <a:xfrm>
            <a:off x="5863071" y="3116350"/>
            <a:ext cx="24003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600" dirty="0" smtClean="0"/>
              <a:t>Безпідставне виправлення кадастрового номеру в ДРЗ до 2013 року</a:t>
            </a:r>
            <a:endParaRPr sz="16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10" name="Google Shape;213;p28"/>
          <p:cNvSpPr txBox="1">
            <a:spLocks/>
          </p:cNvSpPr>
          <p:nvPr/>
        </p:nvSpPr>
        <p:spPr>
          <a:xfrm>
            <a:off x="3492161" y="3268750"/>
            <a:ext cx="2400300" cy="15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ibre Baskerville"/>
              <a:buNone/>
              <a:tabLst/>
              <a:defRPr/>
            </a:pPr>
            <a:r>
              <a:rPr kumimoji="0" lang="uk-UA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Подвійність кадастрових номерів</a:t>
            </a:r>
            <a:endParaRPr kumimoji="0" lang="uk-UA" sz="1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275" y="556600"/>
            <a:ext cx="6469500" cy="1157894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Помилки у визначенні площ та/або меж земельних ділянок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dirty="0" smtClean="0"/>
              <a:t>розташування в межах земельної ділянки частини іншої земельної ділянки</a:t>
            </a:r>
            <a:endParaRPr lang="uk-UA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sz="1600" dirty="0" smtClean="0"/>
              <a:t>невідповідність меж земельної ділянки, вказаних у Державному реєстрі земель, її дійсним межам</a:t>
            </a:r>
            <a:endParaRPr lang="uk-UA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sz="1600" dirty="0" smtClean="0"/>
              <a:t>невідповідність площі земельної ділянки, вказаної у Державному реєстрі земель, її дійсній площі у зв'язку із зміною методів підрахунку (округлення)</a:t>
            </a:r>
            <a:endParaRPr lang="uk-UA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275" y="714362"/>
            <a:ext cx="6469500" cy="928694"/>
          </a:xfrm>
        </p:spPr>
        <p:txBody>
          <a:bodyPr/>
          <a:lstStyle/>
          <a:p>
            <a:r>
              <a:rPr lang="uk-UA" sz="1400" dirty="0" smtClean="0"/>
              <a:t>Земельна ділянка з кадастровим номером 3224981200:01:004:0011 (1), яка перебуває в постійному користуванні </a:t>
            </a:r>
            <a:r>
              <a:rPr lang="uk-UA" sz="1400" dirty="0" err="1" smtClean="0"/>
              <a:t>ДП</a:t>
            </a:r>
            <a:r>
              <a:rPr lang="uk-UA" sz="1400" dirty="0" smtClean="0"/>
              <a:t> </a:t>
            </a:r>
            <a:r>
              <a:rPr lang="uk-UA" sz="1400" dirty="0" err="1" smtClean="0"/>
              <a:t>“Фастівський</a:t>
            </a:r>
            <a:r>
              <a:rPr lang="uk-UA" sz="1400" dirty="0" smtClean="0"/>
              <a:t> </a:t>
            </a:r>
            <a:r>
              <a:rPr lang="uk-UA" sz="1400" dirty="0" err="1" smtClean="0"/>
              <a:t>лісгосп”</a:t>
            </a:r>
            <a:r>
              <a:rPr lang="uk-UA" sz="1400" dirty="0" smtClean="0"/>
              <a:t> та зареєстрована в ДРЗ в 2004 році, перенесена до ДЗК</a:t>
            </a:r>
            <a:endParaRPr lang="uk-UA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7275" y="1643055"/>
            <a:ext cx="6469500" cy="3282663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94"/>
            <a:ext cx="6429420" cy="320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928662" y="2000246"/>
            <a:ext cx="1571636" cy="1357321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Заява про державну реєстрацію земельної ділянки</a:t>
            </a:r>
            <a:endParaRPr sz="12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3786182" y="1785932"/>
            <a:ext cx="1500198" cy="1385793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sz="1100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Виправлення помилки в ДЗК щодо меж </a:t>
            </a:r>
            <a:r>
              <a:rPr lang="uk-UA" sz="1100" dirty="0" smtClean="0">
                <a:solidFill>
                  <a:schemeClr val="bg1"/>
                </a:solidFill>
              </a:rPr>
              <a:t>3224981200:01:004:0011</a:t>
            </a:r>
            <a:endParaRPr sz="1100">
              <a:solidFill>
                <a:schemeClr val="bg1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6654900" y="1928808"/>
            <a:ext cx="1489000" cy="1500198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dirty="0" smtClean="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Державна реєстрація земельної ділянки в ДЗК</a:t>
            </a:r>
            <a:endParaRPr sz="12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cxnSp>
        <p:nvCxnSpPr>
          <p:cNvPr id="198" name="Google Shape;198;p27"/>
          <p:cNvCxnSpPr>
            <a:endCxn id="196" idx="2"/>
          </p:cNvCxnSpPr>
          <p:nvPr/>
        </p:nvCxnSpPr>
        <p:spPr>
          <a:xfrm flipV="1">
            <a:off x="2489125" y="2478829"/>
            <a:ext cx="1297057" cy="210796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27"/>
          <p:cNvCxnSpPr>
            <a:stCxn id="196" idx="6"/>
            <a:endCxn id="197" idx="2"/>
          </p:cNvCxnSpPr>
          <p:nvPr/>
        </p:nvCxnSpPr>
        <p:spPr>
          <a:xfrm>
            <a:off x="5286380" y="2478829"/>
            <a:ext cx="1368520" cy="200078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Google Shape;200;p27"/>
          <p:cNvSpPr txBox="1">
            <a:spLocks noGrp="1"/>
          </p:cNvSpPr>
          <p:nvPr>
            <p:ph type="body" idx="4294967295"/>
          </p:nvPr>
        </p:nvSpPr>
        <p:spPr>
          <a:xfrm>
            <a:off x="500034" y="3643320"/>
            <a:ext cx="24003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First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4294967295"/>
          </p:nvPr>
        </p:nvSpPr>
        <p:spPr>
          <a:xfrm>
            <a:off x="3339763" y="3298150"/>
            <a:ext cx="24003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Second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4294967295"/>
          </p:nvPr>
        </p:nvSpPr>
        <p:spPr>
          <a:xfrm>
            <a:off x="6215074" y="3429006"/>
            <a:ext cx="24003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Last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03" name="Google Shape;203;p27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i="0" dirty="0" smtClean="0">
                <a:solidFill>
                  <a:srgbClr val="FFFF00"/>
                </a:solidFill>
              </a:rPr>
              <a:t>Недоліки системи реєстрації прав та державного земельного кадастру, як передумова земельного рейдерства.</a:t>
            </a:r>
            <a:endParaRPr lang="uk-UA" b="1" i="0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ctrTitle" idx="4294967295"/>
          </p:nvPr>
        </p:nvSpPr>
        <p:spPr>
          <a:xfrm>
            <a:off x="1452225" y="1714494"/>
            <a:ext cx="6239400" cy="6429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dirty="0" smtClean="0"/>
              <a:t>Рейдерство</a:t>
            </a:r>
            <a:endParaRPr sz="440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4294967295"/>
          </p:nvPr>
        </p:nvSpPr>
        <p:spPr>
          <a:xfrm>
            <a:off x="214282" y="2214560"/>
            <a:ext cx="8929717" cy="19817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uk-UA" sz="1400" b="1" dirty="0" smtClean="0"/>
              <a:t>Причини рейдерства:</a:t>
            </a:r>
          </a:p>
          <a:p>
            <a:pPr>
              <a:spcBef>
                <a:spcPts val="0"/>
              </a:spcBef>
            </a:pPr>
            <a:r>
              <a:rPr lang="uk-UA" sz="1400" dirty="0" smtClean="0"/>
              <a:t>—   слабкість правової системи;</a:t>
            </a:r>
          </a:p>
          <a:p>
            <a:pPr>
              <a:spcBef>
                <a:spcPts val="0"/>
              </a:spcBef>
            </a:pPr>
            <a:r>
              <a:rPr lang="uk-UA" sz="1400" dirty="0" smtClean="0"/>
              <a:t>—   недосконалість судової влади;</a:t>
            </a:r>
          </a:p>
          <a:p>
            <a:pPr>
              <a:spcBef>
                <a:spcPts val="0"/>
              </a:spcBef>
            </a:pPr>
            <a:r>
              <a:rPr lang="uk-UA" sz="1400" dirty="0" smtClean="0"/>
              <a:t>—   </a:t>
            </a:r>
            <a:r>
              <a:rPr lang="uk-UA" sz="1400" b="1" u="sng" dirty="0" smtClean="0"/>
              <a:t>корумпованість органів влади;</a:t>
            </a:r>
          </a:p>
          <a:p>
            <a:pPr>
              <a:spcBef>
                <a:spcPts val="0"/>
              </a:spcBef>
            </a:pPr>
            <a:r>
              <a:rPr lang="uk-UA" sz="1400" dirty="0" smtClean="0"/>
              <a:t>—   відсутність державних інститутів, які б ефективно захищали права власника;</a:t>
            </a:r>
          </a:p>
          <a:p>
            <a:pPr>
              <a:spcBef>
                <a:spcPts val="0"/>
              </a:spcBef>
            </a:pPr>
            <a:r>
              <a:rPr lang="uk-UA" sz="1400" dirty="0" smtClean="0"/>
              <a:t>—   </a:t>
            </a:r>
            <a:r>
              <a:rPr lang="uk-UA" sz="1400" b="1" u="sng" dirty="0" smtClean="0"/>
              <a:t>низький рівень правової культури;</a:t>
            </a:r>
          </a:p>
          <a:p>
            <a:pPr>
              <a:spcBef>
                <a:spcPts val="0"/>
              </a:spcBef>
            </a:pPr>
            <a:r>
              <a:rPr lang="uk-UA" sz="1400" dirty="0" smtClean="0"/>
              <a:t>—   </a:t>
            </a:r>
            <a:r>
              <a:rPr lang="uk-UA" sz="1400" b="1" u="sng" dirty="0" smtClean="0"/>
              <a:t>правовий нігілізм як у суб'єктів господарювання так і представників органів влади;</a:t>
            </a:r>
          </a:p>
          <a:p>
            <a:pPr>
              <a:spcBef>
                <a:spcPts val="0"/>
              </a:spcBef>
            </a:pPr>
            <a:r>
              <a:rPr lang="uk-UA" sz="1400" dirty="0" smtClean="0"/>
              <a:t>—   сумнівна передісторія приватизації об'єктів тощо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uk-UA" sz="1400" dirty="0" smtClean="0"/>
          </a:p>
          <a:p>
            <a:pPr marL="0" lvl="0" indent="0" algn="ctr">
              <a:spcBef>
                <a:spcPts val="0"/>
              </a:spcBef>
              <a:buNone/>
            </a:pPr>
            <a:r>
              <a:rPr lang="uk-UA" sz="1400" dirty="0" smtClean="0"/>
              <a:t>*</a:t>
            </a:r>
            <a:r>
              <a:rPr lang="uk-UA" sz="1400" dirty="0" err="1" smtClean="0"/>
              <a:t>Варналій</a:t>
            </a:r>
            <a:r>
              <a:rPr lang="uk-UA" sz="1400" dirty="0" smtClean="0"/>
              <a:t> З.С. Рейдерство в Україні: передумови та шляхи подолання// Стратегічні пріоритети, №2(3), 2007 р. </a:t>
            </a:r>
            <a:r>
              <a:rPr lang="en" sz="1400" dirty="0" smtClean="0"/>
              <a:t>ustrations</a:t>
            </a:r>
            <a:endParaRPr sz="1400"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-125" y="4357700"/>
            <a:ext cx="9144000" cy="785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uk-UA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uk-UA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uk-UA" dirty="0" smtClean="0"/>
          </a:p>
          <a:p>
            <a:endParaRPr lang="uk-UA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uk-UA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uk-UA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14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uk-UA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uk-UA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82;p37"/>
          <p:cNvSpPr/>
          <p:nvPr/>
        </p:nvSpPr>
        <p:spPr>
          <a:xfrm>
            <a:off x="3786182" y="428610"/>
            <a:ext cx="1714512" cy="1285884"/>
          </a:xfrm>
          <a:custGeom>
            <a:avLst/>
            <a:gdLst/>
            <a:ahLst/>
            <a:cxnLst/>
            <a:rect l="l" t="t" r="r" b="b"/>
            <a:pathLst>
              <a:path w="33851" h="33851" extrusionOk="0">
                <a:moveTo>
                  <a:pt x="16926" y="1881"/>
                </a:moveTo>
                <a:lnTo>
                  <a:pt x="17302" y="1975"/>
                </a:lnTo>
                <a:lnTo>
                  <a:pt x="17584" y="2163"/>
                </a:lnTo>
                <a:lnTo>
                  <a:pt x="17772" y="2445"/>
                </a:lnTo>
                <a:lnTo>
                  <a:pt x="17866" y="2821"/>
                </a:lnTo>
                <a:lnTo>
                  <a:pt x="17772" y="3197"/>
                </a:lnTo>
                <a:lnTo>
                  <a:pt x="17584" y="3479"/>
                </a:lnTo>
                <a:lnTo>
                  <a:pt x="17302" y="3667"/>
                </a:lnTo>
                <a:lnTo>
                  <a:pt x="16926" y="3762"/>
                </a:lnTo>
                <a:lnTo>
                  <a:pt x="16550" y="3667"/>
                </a:lnTo>
                <a:lnTo>
                  <a:pt x="16268" y="3479"/>
                </a:lnTo>
                <a:lnTo>
                  <a:pt x="16080" y="3197"/>
                </a:lnTo>
                <a:lnTo>
                  <a:pt x="15986" y="2821"/>
                </a:lnTo>
                <a:lnTo>
                  <a:pt x="16080" y="2445"/>
                </a:lnTo>
                <a:lnTo>
                  <a:pt x="16268" y="2163"/>
                </a:lnTo>
                <a:lnTo>
                  <a:pt x="16550" y="1975"/>
                </a:lnTo>
                <a:lnTo>
                  <a:pt x="16926" y="1881"/>
                </a:lnTo>
                <a:close/>
                <a:moveTo>
                  <a:pt x="13165" y="2821"/>
                </a:moveTo>
                <a:lnTo>
                  <a:pt x="13541" y="2915"/>
                </a:lnTo>
                <a:lnTo>
                  <a:pt x="13823" y="3103"/>
                </a:lnTo>
                <a:lnTo>
                  <a:pt x="14011" y="3385"/>
                </a:lnTo>
                <a:lnTo>
                  <a:pt x="14105" y="3762"/>
                </a:lnTo>
                <a:lnTo>
                  <a:pt x="14011" y="4138"/>
                </a:lnTo>
                <a:lnTo>
                  <a:pt x="13823" y="4420"/>
                </a:lnTo>
                <a:lnTo>
                  <a:pt x="13541" y="4608"/>
                </a:lnTo>
                <a:lnTo>
                  <a:pt x="13165" y="4702"/>
                </a:lnTo>
                <a:lnTo>
                  <a:pt x="12789" y="4608"/>
                </a:lnTo>
                <a:lnTo>
                  <a:pt x="12507" y="4420"/>
                </a:lnTo>
                <a:lnTo>
                  <a:pt x="12318" y="4138"/>
                </a:lnTo>
                <a:lnTo>
                  <a:pt x="12224" y="3762"/>
                </a:lnTo>
                <a:lnTo>
                  <a:pt x="12318" y="3385"/>
                </a:lnTo>
                <a:lnTo>
                  <a:pt x="12507" y="3103"/>
                </a:lnTo>
                <a:lnTo>
                  <a:pt x="12789" y="2915"/>
                </a:lnTo>
                <a:lnTo>
                  <a:pt x="13165" y="2821"/>
                </a:lnTo>
                <a:close/>
                <a:moveTo>
                  <a:pt x="20687" y="2821"/>
                </a:moveTo>
                <a:lnTo>
                  <a:pt x="21063" y="2915"/>
                </a:lnTo>
                <a:lnTo>
                  <a:pt x="21345" y="3103"/>
                </a:lnTo>
                <a:lnTo>
                  <a:pt x="21533" y="3385"/>
                </a:lnTo>
                <a:lnTo>
                  <a:pt x="21627" y="3762"/>
                </a:lnTo>
                <a:lnTo>
                  <a:pt x="21533" y="4138"/>
                </a:lnTo>
                <a:lnTo>
                  <a:pt x="21345" y="4420"/>
                </a:lnTo>
                <a:lnTo>
                  <a:pt x="21063" y="4608"/>
                </a:lnTo>
                <a:lnTo>
                  <a:pt x="20687" y="4702"/>
                </a:lnTo>
                <a:lnTo>
                  <a:pt x="20311" y="4608"/>
                </a:lnTo>
                <a:lnTo>
                  <a:pt x="20029" y="4420"/>
                </a:lnTo>
                <a:lnTo>
                  <a:pt x="19841" y="4138"/>
                </a:lnTo>
                <a:lnTo>
                  <a:pt x="19747" y="3762"/>
                </a:lnTo>
                <a:lnTo>
                  <a:pt x="19841" y="3385"/>
                </a:lnTo>
                <a:lnTo>
                  <a:pt x="20029" y="3103"/>
                </a:lnTo>
                <a:lnTo>
                  <a:pt x="20311" y="2915"/>
                </a:lnTo>
                <a:lnTo>
                  <a:pt x="20687" y="2821"/>
                </a:lnTo>
                <a:close/>
                <a:moveTo>
                  <a:pt x="10344" y="5642"/>
                </a:moveTo>
                <a:lnTo>
                  <a:pt x="10720" y="5736"/>
                </a:lnTo>
                <a:lnTo>
                  <a:pt x="11002" y="5924"/>
                </a:lnTo>
                <a:lnTo>
                  <a:pt x="11190" y="6206"/>
                </a:lnTo>
                <a:lnTo>
                  <a:pt x="11284" y="6582"/>
                </a:lnTo>
                <a:lnTo>
                  <a:pt x="11190" y="6958"/>
                </a:lnTo>
                <a:lnTo>
                  <a:pt x="11002" y="7241"/>
                </a:lnTo>
                <a:lnTo>
                  <a:pt x="10720" y="7429"/>
                </a:lnTo>
                <a:lnTo>
                  <a:pt x="10344" y="7523"/>
                </a:lnTo>
                <a:lnTo>
                  <a:pt x="9968" y="7429"/>
                </a:lnTo>
                <a:lnTo>
                  <a:pt x="9686" y="7241"/>
                </a:lnTo>
                <a:lnTo>
                  <a:pt x="9498" y="6958"/>
                </a:lnTo>
                <a:lnTo>
                  <a:pt x="9404" y="6582"/>
                </a:lnTo>
                <a:lnTo>
                  <a:pt x="9498" y="6206"/>
                </a:lnTo>
                <a:lnTo>
                  <a:pt x="9686" y="5924"/>
                </a:lnTo>
                <a:lnTo>
                  <a:pt x="9968" y="5736"/>
                </a:lnTo>
                <a:lnTo>
                  <a:pt x="10344" y="5642"/>
                </a:lnTo>
                <a:close/>
                <a:moveTo>
                  <a:pt x="23508" y="5642"/>
                </a:moveTo>
                <a:lnTo>
                  <a:pt x="23884" y="5736"/>
                </a:lnTo>
                <a:lnTo>
                  <a:pt x="24166" y="5924"/>
                </a:lnTo>
                <a:lnTo>
                  <a:pt x="24354" y="6206"/>
                </a:lnTo>
                <a:lnTo>
                  <a:pt x="24448" y="6582"/>
                </a:lnTo>
                <a:lnTo>
                  <a:pt x="24354" y="6958"/>
                </a:lnTo>
                <a:lnTo>
                  <a:pt x="24166" y="7241"/>
                </a:lnTo>
                <a:lnTo>
                  <a:pt x="23884" y="7429"/>
                </a:lnTo>
                <a:lnTo>
                  <a:pt x="23508" y="7523"/>
                </a:lnTo>
                <a:lnTo>
                  <a:pt x="23132" y="7429"/>
                </a:lnTo>
                <a:lnTo>
                  <a:pt x="22850" y="7241"/>
                </a:lnTo>
                <a:lnTo>
                  <a:pt x="22662" y="6958"/>
                </a:lnTo>
                <a:lnTo>
                  <a:pt x="22567" y="6582"/>
                </a:lnTo>
                <a:lnTo>
                  <a:pt x="22662" y="6206"/>
                </a:lnTo>
                <a:lnTo>
                  <a:pt x="22850" y="5924"/>
                </a:lnTo>
                <a:lnTo>
                  <a:pt x="23132" y="5736"/>
                </a:lnTo>
                <a:lnTo>
                  <a:pt x="23508" y="5642"/>
                </a:lnTo>
                <a:close/>
                <a:moveTo>
                  <a:pt x="9404" y="9403"/>
                </a:moveTo>
                <a:lnTo>
                  <a:pt x="9780" y="9497"/>
                </a:lnTo>
                <a:lnTo>
                  <a:pt x="10062" y="9685"/>
                </a:lnTo>
                <a:lnTo>
                  <a:pt x="10250" y="9967"/>
                </a:lnTo>
                <a:lnTo>
                  <a:pt x="10344" y="10343"/>
                </a:lnTo>
                <a:lnTo>
                  <a:pt x="10250" y="10720"/>
                </a:lnTo>
                <a:lnTo>
                  <a:pt x="10062" y="11002"/>
                </a:lnTo>
                <a:lnTo>
                  <a:pt x="9780" y="11190"/>
                </a:lnTo>
                <a:lnTo>
                  <a:pt x="9404" y="11284"/>
                </a:lnTo>
                <a:lnTo>
                  <a:pt x="9028" y="11190"/>
                </a:lnTo>
                <a:lnTo>
                  <a:pt x="8745" y="11002"/>
                </a:lnTo>
                <a:lnTo>
                  <a:pt x="8557" y="10720"/>
                </a:lnTo>
                <a:lnTo>
                  <a:pt x="8463" y="10343"/>
                </a:lnTo>
                <a:lnTo>
                  <a:pt x="8557" y="9967"/>
                </a:lnTo>
                <a:lnTo>
                  <a:pt x="8745" y="9685"/>
                </a:lnTo>
                <a:lnTo>
                  <a:pt x="9028" y="9497"/>
                </a:lnTo>
                <a:lnTo>
                  <a:pt x="9404" y="9403"/>
                </a:lnTo>
                <a:close/>
                <a:moveTo>
                  <a:pt x="24448" y="9403"/>
                </a:moveTo>
                <a:lnTo>
                  <a:pt x="24824" y="9497"/>
                </a:lnTo>
                <a:lnTo>
                  <a:pt x="25106" y="9685"/>
                </a:lnTo>
                <a:lnTo>
                  <a:pt x="25294" y="9967"/>
                </a:lnTo>
                <a:lnTo>
                  <a:pt x="25388" y="10343"/>
                </a:lnTo>
                <a:lnTo>
                  <a:pt x="25294" y="10720"/>
                </a:lnTo>
                <a:lnTo>
                  <a:pt x="25106" y="11002"/>
                </a:lnTo>
                <a:lnTo>
                  <a:pt x="24824" y="11190"/>
                </a:lnTo>
                <a:lnTo>
                  <a:pt x="24448" y="11284"/>
                </a:lnTo>
                <a:lnTo>
                  <a:pt x="24072" y="11190"/>
                </a:lnTo>
                <a:lnTo>
                  <a:pt x="23790" y="11002"/>
                </a:lnTo>
                <a:lnTo>
                  <a:pt x="23602" y="10720"/>
                </a:lnTo>
                <a:lnTo>
                  <a:pt x="23508" y="10343"/>
                </a:lnTo>
                <a:lnTo>
                  <a:pt x="23602" y="9967"/>
                </a:lnTo>
                <a:lnTo>
                  <a:pt x="23790" y="9685"/>
                </a:lnTo>
                <a:lnTo>
                  <a:pt x="24072" y="9497"/>
                </a:lnTo>
                <a:lnTo>
                  <a:pt x="24448" y="9403"/>
                </a:lnTo>
                <a:close/>
                <a:moveTo>
                  <a:pt x="9404" y="13164"/>
                </a:moveTo>
                <a:lnTo>
                  <a:pt x="9780" y="13258"/>
                </a:lnTo>
                <a:lnTo>
                  <a:pt x="10062" y="13446"/>
                </a:lnTo>
                <a:lnTo>
                  <a:pt x="10250" y="13728"/>
                </a:lnTo>
                <a:lnTo>
                  <a:pt x="10344" y="14105"/>
                </a:lnTo>
                <a:lnTo>
                  <a:pt x="10250" y="14481"/>
                </a:lnTo>
                <a:lnTo>
                  <a:pt x="10062" y="14763"/>
                </a:lnTo>
                <a:lnTo>
                  <a:pt x="9780" y="14951"/>
                </a:lnTo>
                <a:lnTo>
                  <a:pt x="9404" y="15045"/>
                </a:lnTo>
                <a:lnTo>
                  <a:pt x="9028" y="14951"/>
                </a:lnTo>
                <a:lnTo>
                  <a:pt x="8745" y="14763"/>
                </a:lnTo>
                <a:lnTo>
                  <a:pt x="8557" y="14481"/>
                </a:lnTo>
                <a:lnTo>
                  <a:pt x="8463" y="14105"/>
                </a:lnTo>
                <a:lnTo>
                  <a:pt x="8557" y="13728"/>
                </a:lnTo>
                <a:lnTo>
                  <a:pt x="8745" y="13446"/>
                </a:lnTo>
                <a:lnTo>
                  <a:pt x="9028" y="13258"/>
                </a:lnTo>
                <a:lnTo>
                  <a:pt x="9404" y="13164"/>
                </a:lnTo>
                <a:close/>
                <a:moveTo>
                  <a:pt x="16926" y="5642"/>
                </a:moveTo>
                <a:lnTo>
                  <a:pt x="17866" y="5736"/>
                </a:lnTo>
                <a:lnTo>
                  <a:pt x="18712" y="6018"/>
                </a:lnTo>
                <a:lnTo>
                  <a:pt x="19559" y="6488"/>
                </a:lnTo>
                <a:lnTo>
                  <a:pt x="20217" y="7052"/>
                </a:lnTo>
                <a:lnTo>
                  <a:pt x="20781" y="7711"/>
                </a:lnTo>
                <a:lnTo>
                  <a:pt x="21251" y="8557"/>
                </a:lnTo>
                <a:lnTo>
                  <a:pt x="21533" y="9403"/>
                </a:lnTo>
                <a:lnTo>
                  <a:pt x="21627" y="10343"/>
                </a:lnTo>
                <a:lnTo>
                  <a:pt x="21533" y="11284"/>
                </a:lnTo>
                <a:lnTo>
                  <a:pt x="21251" y="12130"/>
                </a:lnTo>
                <a:lnTo>
                  <a:pt x="20781" y="12976"/>
                </a:lnTo>
                <a:lnTo>
                  <a:pt x="20217" y="13634"/>
                </a:lnTo>
                <a:lnTo>
                  <a:pt x="19559" y="14199"/>
                </a:lnTo>
                <a:lnTo>
                  <a:pt x="18712" y="14669"/>
                </a:lnTo>
                <a:lnTo>
                  <a:pt x="17866" y="14951"/>
                </a:lnTo>
                <a:lnTo>
                  <a:pt x="16926" y="15045"/>
                </a:lnTo>
                <a:lnTo>
                  <a:pt x="15986" y="14951"/>
                </a:lnTo>
                <a:lnTo>
                  <a:pt x="15139" y="14669"/>
                </a:lnTo>
                <a:lnTo>
                  <a:pt x="14293" y="14199"/>
                </a:lnTo>
                <a:lnTo>
                  <a:pt x="13635" y="13634"/>
                </a:lnTo>
                <a:lnTo>
                  <a:pt x="13071" y="12976"/>
                </a:lnTo>
                <a:lnTo>
                  <a:pt x="12601" y="12130"/>
                </a:lnTo>
                <a:lnTo>
                  <a:pt x="12318" y="11284"/>
                </a:lnTo>
                <a:lnTo>
                  <a:pt x="12224" y="10343"/>
                </a:lnTo>
                <a:lnTo>
                  <a:pt x="12318" y="9403"/>
                </a:lnTo>
                <a:lnTo>
                  <a:pt x="12601" y="8557"/>
                </a:lnTo>
                <a:lnTo>
                  <a:pt x="13071" y="7711"/>
                </a:lnTo>
                <a:lnTo>
                  <a:pt x="13635" y="7052"/>
                </a:lnTo>
                <a:lnTo>
                  <a:pt x="14293" y="6488"/>
                </a:lnTo>
                <a:lnTo>
                  <a:pt x="15139" y="6018"/>
                </a:lnTo>
                <a:lnTo>
                  <a:pt x="15986" y="5736"/>
                </a:lnTo>
                <a:lnTo>
                  <a:pt x="16926" y="5642"/>
                </a:lnTo>
                <a:close/>
                <a:moveTo>
                  <a:pt x="24448" y="13164"/>
                </a:moveTo>
                <a:lnTo>
                  <a:pt x="24824" y="13258"/>
                </a:lnTo>
                <a:lnTo>
                  <a:pt x="25106" y="13446"/>
                </a:lnTo>
                <a:lnTo>
                  <a:pt x="25294" y="13728"/>
                </a:lnTo>
                <a:lnTo>
                  <a:pt x="25388" y="14105"/>
                </a:lnTo>
                <a:lnTo>
                  <a:pt x="25294" y="14481"/>
                </a:lnTo>
                <a:lnTo>
                  <a:pt x="25106" y="14763"/>
                </a:lnTo>
                <a:lnTo>
                  <a:pt x="24824" y="14951"/>
                </a:lnTo>
                <a:lnTo>
                  <a:pt x="24448" y="15045"/>
                </a:lnTo>
                <a:lnTo>
                  <a:pt x="24072" y="14951"/>
                </a:lnTo>
                <a:lnTo>
                  <a:pt x="23790" y="14763"/>
                </a:lnTo>
                <a:lnTo>
                  <a:pt x="23602" y="14481"/>
                </a:lnTo>
                <a:lnTo>
                  <a:pt x="23508" y="14105"/>
                </a:lnTo>
                <a:lnTo>
                  <a:pt x="23602" y="13728"/>
                </a:lnTo>
                <a:lnTo>
                  <a:pt x="23790" y="13446"/>
                </a:lnTo>
                <a:lnTo>
                  <a:pt x="24072" y="13258"/>
                </a:lnTo>
                <a:lnTo>
                  <a:pt x="24448" y="13164"/>
                </a:lnTo>
                <a:close/>
                <a:moveTo>
                  <a:pt x="12036" y="14763"/>
                </a:moveTo>
                <a:lnTo>
                  <a:pt x="12507" y="15233"/>
                </a:lnTo>
                <a:lnTo>
                  <a:pt x="12977" y="15609"/>
                </a:lnTo>
                <a:lnTo>
                  <a:pt x="14105" y="16267"/>
                </a:lnTo>
                <a:lnTo>
                  <a:pt x="14105" y="22567"/>
                </a:lnTo>
                <a:lnTo>
                  <a:pt x="3762" y="22567"/>
                </a:lnTo>
                <a:lnTo>
                  <a:pt x="3856" y="21627"/>
                </a:lnTo>
                <a:lnTo>
                  <a:pt x="4138" y="20686"/>
                </a:lnTo>
                <a:lnTo>
                  <a:pt x="4514" y="19934"/>
                </a:lnTo>
                <a:lnTo>
                  <a:pt x="4984" y="19088"/>
                </a:lnTo>
                <a:lnTo>
                  <a:pt x="5548" y="18430"/>
                </a:lnTo>
                <a:lnTo>
                  <a:pt x="6207" y="17772"/>
                </a:lnTo>
                <a:lnTo>
                  <a:pt x="7053" y="17301"/>
                </a:lnTo>
                <a:lnTo>
                  <a:pt x="7899" y="16831"/>
                </a:lnTo>
                <a:lnTo>
                  <a:pt x="7993" y="16737"/>
                </a:lnTo>
                <a:lnTo>
                  <a:pt x="8181" y="16643"/>
                </a:lnTo>
                <a:lnTo>
                  <a:pt x="8745" y="16831"/>
                </a:lnTo>
                <a:lnTo>
                  <a:pt x="9404" y="16925"/>
                </a:lnTo>
                <a:lnTo>
                  <a:pt x="9874" y="16831"/>
                </a:lnTo>
                <a:lnTo>
                  <a:pt x="10344" y="16737"/>
                </a:lnTo>
                <a:lnTo>
                  <a:pt x="10720" y="16549"/>
                </a:lnTo>
                <a:lnTo>
                  <a:pt x="11096" y="16267"/>
                </a:lnTo>
                <a:lnTo>
                  <a:pt x="11472" y="15985"/>
                </a:lnTo>
                <a:lnTo>
                  <a:pt x="11754" y="15609"/>
                </a:lnTo>
                <a:lnTo>
                  <a:pt x="11942" y="15233"/>
                </a:lnTo>
                <a:lnTo>
                  <a:pt x="12036" y="14763"/>
                </a:lnTo>
                <a:close/>
                <a:moveTo>
                  <a:pt x="17866" y="16831"/>
                </a:moveTo>
                <a:lnTo>
                  <a:pt x="17866" y="22567"/>
                </a:lnTo>
                <a:lnTo>
                  <a:pt x="15986" y="22567"/>
                </a:lnTo>
                <a:lnTo>
                  <a:pt x="15986" y="16831"/>
                </a:lnTo>
                <a:lnTo>
                  <a:pt x="16926" y="16925"/>
                </a:lnTo>
                <a:lnTo>
                  <a:pt x="17866" y="16831"/>
                </a:lnTo>
                <a:close/>
                <a:moveTo>
                  <a:pt x="21721" y="14857"/>
                </a:moveTo>
                <a:lnTo>
                  <a:pt x="21909" y="15233"/>
                </a:lnTo>
                <a:lnTo>
                  <a:pt x="22097" y="15703"/>
                </a:lnTo>
                <a:lnTo>
                  <a:pt x="22379" y="15985"/>
                </a:lnTo>
                <a:lnTo>
                  <a:pt x="22756" y="16361"/>
                </a:lnTo>
                <a:lnTo>
                  <a:pt x="23132" y="16549"/>
                </a:lnTo>
                <a:lnTo>
                  <a:pt x="23508" y="16737"/>
                </a:lnTo>
                <a:lnTo>
                  <a:pt x="23978" y="16925"/>
                </a:lnTo>
                <a:lnTo>
                  <a:pt x="24448" y="16925"/>
                </a:lnTo>
                <a:lnTo>
                  <a:pt x="25106" y="16831"/>
                </a:lnTo>
                <a:lnTo>
                  <a:pt x="25670" y="16643"/>
                </a:lnTo>
                <a:lnTo>
                  <a:pt x="25952" y="16925"/>
                </a:lnTo>
                <a:lnTo>
                  <a:pt x="26799" y="17301"/>
                </a:lnTo>
                <a:lnTo>
                  <a:pt x="27551" y="17772"/>
                </a:lnTo>
                <a:lnTo>
                  <a:pt x="28303" y="18430"/>
                </a:lnTo>
                <a:lnTo>
                  <a:pt x="28867" y="19088"/>
                </a:lnTo>
                <a:lnTo>
                  <a:pt x="29337" y="19934"/>
                </a:lnTo>
                <a:lnTo>
                  <a:pt x="29714" y="20686"/>
                </a:lnTo>
                <a:lnTo>
                  <a:pt x="29996" y="21627"/>
                </a:lnTo>
                <a:lnTo>
                  <a:pt x="30090" y="22567"/>
                </a:lnTo>
                <a:lnTo>
                  <a:pt x="19747" y="22567"/>
                </a:lnTo>
                <a:lnTo>
                  <a:pt x="19747" y="16267"/>
                </a:lnTo>
                <a:lnTo>
                  <a:pt x="20311" y="15985"/>
                </a:lnTo>
                <a:lnTo>
                  <a:pt x="20781" y="15609"/>
                </a:lnTo>
                <a:lnTo>
                  <a:pt x="21251" y="15233"/>
                </a:lnTo>
                <a:lnTo>
                  <a:pt x="21721" y="14857"/>
                </a:lnTo>
                <a:close/>
                <a:moveTo>
                  <a:pt x="31406" y="24448"/>
                </a:moveTo>
                <a:lnTo>
                  <a:pt x="30466" y="26328"/>
                </a:lnTo>
                <a:lnTo>
                  <a:pt x="3386" y="26328"/>
                </a:lnTo>
                <a:lnTo>
                  <a:pt x="2446" y="24448"/>
                </a:lnTo>
                <a:close/>
                <a:moveTo>
                  <a:pt x="30090" y="28209"/>
                </a:moveTo>
                <a:lnTo>
                  <a:pt x="30090" y="31970"/>
                </a:lnTo>
                <a:lnTo>
                  <a:pt x="3762" y="31970"/>
                </a:lnTo>
                <a:lnTo>
                  <a:pt x="3762" y="28209"/>
                </a:lnTo>
                <a:close/>
                <a:moveTo>
                  <a:pt x="16926" y="0"/>
                </a:moveTo>
                <a:lnTo>
                  <a:pt x="16174" y="94"/>
                </a:lnTo>
                <a:lnTo>
                  <a:pt x="15515" y="377"/>
                </a:lnTo>
                <a:lnTo>
                  <a:pt x="14951" y="753"/>
                </a:lnTo>
                <a:lnTo>
                  <a:pt x="14575" y="1317"/>
                </a:lnTo>
                <a:lnTo>
                  <a:pt x="13917" y="1035"/>
                </a:lnTo>
                <a:lnTo>
                  <a:pt x="13165" y="941"/>
                </a:lnTo>
                <a:lnTo>
                  <a:pt x="12601" y="1035"/>
                </a:lnTo>
                <a:lnTo>
                  <a:pt x="12036" y="1129"/>
                </a:lnTo>
                <a:lnTo>
                  <a:pt x="11566" y="1411"/>
                </a:lnTo>
                <a:lnTo>
                  <a:pt x="11190" y="1787"/>
                </a:lnTo>
                <a:lnTo>
                  <a:pt x="10814" y="2163"/>
                </a:lnTo>
                <a:lnTo>
                  <a:pt x="10532" y="2633"/>
                </a:lnTo>
                <a:lnTo>
                  <a:pt x="10438" y="3197"/>
                </a:lnTo>
                <a:lnTo>
                  <a:pt x="10344" y="3762"/>
                </a:lnTo>
                <a:lnTo>
                  <a:pt x="9780" y="3856"/>
                </a:lnTo>
                <a:lnTo>
                  <a:pt x="9216" y="3950"/>
                </a:lnTo>
                <a:lnTo>
                  <a:pt x="8745" y="4232"/>
                </a:lnTo>
                <a:lnTo>
                  <a:pt x="8369" y="4608"/>
                </a:lnTo>
                <a:lnTo>
                  <a:pt x="7993" y="4984"/>
                </a:lnTo>
                <a:lnTo>
                  <a:pt x="7711" y="5454"/>
                </a:lnTo>
                <a:lnTo>
                  <a:pt x="7617" y="6018"/>
                </a:lnTo>
                <a:lnTo>
                  <a:pt x="7523" y="6582"/>
                </a:lnTo>
                <a:lnTo>
                  <a:pt x="7617" y="7335"/>
                </a:lnTo>
                <a:lnTo>
                  <a:pt x="7899" y="7993"/>
                </a:lnTo>
                <a:lnTo>
                  <a:pt x="7335" y="8369"/>
                </a:lnTo>
                <a:lnTo>
                  <a:pt x="6959" y="8933"/>
                </a:lnTo>
                <a:lnTo>
                  <a:pt x="6677" y="9591"/>
                </a:lnTo>
                <a:lnTo>
                  <a:pt x="6583" y="10343"/>
                </a:lnTo>
                <a:lnTo>
                  <a:pt x="6677" y="10908"/>
                </a:lnTo>
                <a:lnTo>
                  <a:pt x="6771" y="11378"/>
                </a:lnTo>
                <a:lnTo>
                  <a:pt x="6959" y="11848"/>
                </a:lnTo>
                <a:lnTo>
                  <a:pt x="7335" y="12224"/>
                </a:lnTo>
                <a:lnTo>
                  <a:pt x="6959" y="12600"/>
                </a:lnTo>
                <a:lnTo>
                  <a:pt x="6771" y="13070"/>
                </a:lnTo>
                <a:lnTo>
                  <a:pt x="6677" y="13540"/>
                </a:lnTo>
                <a:lnTo>
                  <a:pt x="6583" y="14105"/>
                </a:lnTo>
                <a:lnTo>
                  <a:pt x="6677" y="14669"/>
                </a:lnTo>
                <a:lnTo>
                  <a:pt x="6865" y="15233"/>
                </a:lnTo>
                <a:lnTo>
                  <a:pt x="5831" y="15797"/>
                </a:lnTo>
                <a:lnTo>
                  <a:pt x="4890" y="16549"/>
                </a:lnTo>
                <a:lnTo>
                  <a:pt x="4044" y="17301"/>
                </a:lnTo>
                <a:lnTo>
                  <a:pt x="3292" y="18242"/>
                </a:lnTo>
                <a:lnTo>
                  <a:pt x="2728" y="19182"/>
                </a:lnTo>
                <a:lnTo>
                  <a:pt x="2352" y="20310"/>
                </a:lnTo>
                <a:lnTo>
                  <a:pt x="1975" y="21345"/>
                </a:lnTo>
                <a:lnTo>
                  <a:pt x="1881" y="22567"/>
                </a:lnTo>
                <a:lnTo>
                  <a:pt x="659" y="22567"/>
                </a:lnTo>
                <a:lnTo>
                  <a:pt x="471" y="22661"/>
                </a:lnTo>
                <a:lnTo>
                  <a:pt x="283" y="22849"/>
                </a:lnTo>
                <a:lnTo>
                  <a:pt x="189" y="23037"/>
                </a:lnTo>
                <a:lnTo>
                  <a:pt x="95" y="23225"/>
                </a:lnTo>
                <a:lnTo>
                  <a:pt x="1" y="23413"/>
                </a:lnTo>
                <a:lnTo>
                  <a:pt x="1" y="23695"/>
                </a:lnTo>
                <a:lnTo>
                  <a:pt x="95" y="23883"/>
                </a:lnTo>
                <a:lnTo>
                  <a:pt x="1881" y="27456"/>
                </a:lnTo>
                <a:lnTo>
                  <a:pt x="1881" y="32910"/>
                </a:lnTo>
                <a:lnTo>
                  <a:pt x="1975" y="33286"/>
                </a:lnTo>
                <a:lnTo>
                  <a:pt x="2163" y="33568"/>
                </a:lnTo>
                <a:lnTo>
                  <a:pt x="2446" y="33756"/>
                </a:lnTo>
                <a:lnTo>
                  <a:pt x="2822" y="33850"/>
                </a:lnTo>
                <a:lnTo>
                  <a:pt x="31030" y="33850"/>
                </a:lnTo>
                <a:lnTo>
                  <a:pt x="31406" y="33756"/>
                </a:lnTo>
                <a:lnTo>
                  <a:pt x="31688" y="33568"/>
                </a:lnTo>
                <a:lnTo>
                  <a:pt x="31876" y="33286"/>
                </a:lnTo>
                <a:lnTo>
                  <a:pt x="31970" y="32910"/>
                </a:lnTo>
                <a:lnTo>
                  <a:pt x="31970" y="27456"/>
                </a:lnTo>
                <a:lnTo>
                  <a:pt x="33757" y="23883"/>
                </a:lnTo>
                <a:lnTo>
                  <a:pt x="33851" y="23695"/>
                </a:lnTo>
                <a:lnTo>
                  <a:pt x="33851" y="23413"/>
                </a:lnTo>
                <a:lnTo>
                  <a:pt x="33757" y="23225"/>
                </a:lnTo>
                <a:lnTo>
                  <a:pt x="33663" y="23037"/>
                </a:lnTo>
                <a:lnTo>
                  <a:pt x="33569" y="22849"/>
                </a:lnTo>
                <a:lnTo>
                  <a:pt x="33381" y="22661"/>
                </a:lnTo>
                <a:lnTo>
                  <a:pt x="33193" y="22567"/>
                </a:lnTo>
                <a:lnTo>
                  <a:pt x="31970" y="22567"/>
                </a:lnTo>
                <a:lnTo>
                  <a:pt x="31876" y="21345"/>
                </a:lnTo>
                <a:lnTo>
                  <a:pt x="31500" y="20310"/>
                </a:lnTo>
                <a:lnTo>
                  <a:pt x="31124" y="19182"/>
                </a:lnTo>
                <a:lnTo>
                  <a:pt x="30560" y="18242"/>
                </a:lnTo>
                <a:lnTo>
                  <a:pt x="29808" y="17301"/>
                </a:lnTo>
                <a:lnTo>
                  <a:pt x="29055" y="16549"/>
                </a:lnTo>
                <a:lnTo>
                  <a:pt x="28115" y="15797"/>
                </a:lnTo>
                <a:lnTo>
                  <a:pt x="27081" y="15233"/>
                </a:lnTo>
                <a:lnTo>
                  <a:pt x="27269" y="14763"/>
                </a:lnTo>
                <a:lnTo>
                  <a:pt x="27269" y="14105"/>
                </a:lnTo>
                <a:lnTo>
                  <a:pt x="27269" y="13540"/>
                </a:lnTo>
                <a:lnTo>
                  <a:pt x="27081" y="13070"/>
                </a:lnTo>
                <a:lnTo>
                  <a:pt x="26893" y="12600"/>
                </a:lnTo>
                <a:lnTo>
                  <a:pt x="26611" y="12224"/>
                </a:lnTo>
                <a:lnTo>
                  <a:pt x="26893" y="11848"/>
                </a:lnTo>
                <a:lnTo>
                  <a:pt x="27081" y="11378"/>
                </a:lnTo>
                <a:lnTo>
                  <a:pt x="27269" y="10908"/>
                </a:lnTo>
                <a:lnTo>
                  <a:pt x="27269" y="10343"/>
                </a:lnTo>
                <a:lnTo>
                  <a:pt x="27175" y="9591"/>
                </a:lnTo>
                <a:lnTo>
                  <a:pt x="26987" y="8933"/>
                </a:lnTo>
                <a:lnTo>
                  <a:pt x="26517" y="8369"/>
                </a:lnTo>
                <a:lnTo>
                  <a:pt x="25952" y="7993"/>
                </a:lnTo>
                <a:lnTo>
                  <a:pt x="26235" y="7335"/>
                </a:lnTo>
                <a:lnTo>
                  <a:pt x="26329" y="6582"/>
                </a:lnTo>
                <a:lnTo>
                  <a:pt x="26329" y="6018"/>
                </a:lnTo>
                <a:lnTo>
                  <a:pt x="26141" y="5454"/>
                </a:lnTo>
                <a:lnTo>
                  <a:pt x="25858" y="4984"/>
                </a:lnTo>
                <a:lnTo>
                  <a:pt x="25576" y="4608"/>
                </a:lnTo>
                <a:lnTo>
                  <a:pt x="25106" y="4232"/>
                </a:lnTo>
                <a:lnTo>
                  <a:pt x="24636" y="3950"/>
                </a:lnTo>
                <a:lnTo>
                  <a:pt x="24072" y="3856"/>
                </a:lnTo>
                <a:lnTo>
                  <a:pt x="23508" y="3762"/>
                </a:lnTo>
                <a:lnTo>
                  <a:pt x="23508" y="3197"/>
                </a:lnTo>
                <a:lnTo>
                  <a:pt x="23320" y="2633"/>
                </a:lnTo>
                <a:lnTo>
                  <a:pt x="23038" y="2163"/>
                </a:lnTo>
                <a:lnTo>
                  <a:pt x="22756" y="1787"/>
                </a:lnTo>
                <a:lnTo>
                  <a:pt x="22285" y="1411"/>
                </a:lnTo>
                <a:lnTo>
                  <a:pt x="21815" y="1129"/>
                </a:lnTo>
                <a:lnTo>
                  <a:pt x="21251" y="1035"/>
                </a:lnTo>
                <a:lnTo>
                  <a:pt x="20687" y="941"/>
                </a:lnTo>
                <a:lnTo>
                  <a:pt x="20029" y="1035"/>
                </a:lnTo>
                <a:lnTo>
                  <a:pt x="19371" y="1317"/>
                </a:lnTo>
                <a:lnTo>
                  <a:pt x="18900" y="753"/>
                </a:lnTo>
                <a:lnTo>
                  <a:pt x="18336" y="377"/>
                </a:lnTo>
                <a:lnTo>
                  <a:pt x="17678" y="94"/>
                </a:lnTo>
                <a:lnTo>
                  <a:pt x="169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880600" y="1357304"/>
            <a:ext cx="3583500" cy="2859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FFFF00"/>
                </a:solidFill>
              </a:rPr>
              <a:t>До 01.01.2013 року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FFFF00"/>
                </a:solidFill>
              </a:rPr>
              <a:t>Книги записів державних актів та договорів оренди та перші примірники державних актів (примірники договорів)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FFFF00"/>
                </a:solidFill>
              </a:rPr>
              <a:t>                 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FFFF00"/>
                </a:solidFill>
              </a:rPr>
              <a:t>                  Державний реєстр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FFFF00"/>
                </a:solidFill>
              </a:rPr>
              <a:t>                  земель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4679899" y="1357304"/>
            <a:ext cx="3583500" cy="2859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92D050"/>
                </a:solidFill>
              </a:rPr>
              <a:t>З 01.01.2013 року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uk-UA" b="1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uk-UA" b="1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2050" name="Picture 2" descr="C:\Users\o.martyniuk\Documents\Семінар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30"/>
            <a:ext cx="1019175" cy="928694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5572132" y="1785932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429124" y="2143122"/>
          <a:ext cx="4357718" cy="2214578"/>
        </p:xfrm>
        <a:graphic>
          <a:graphicData uri="http://schemas.openxmlformats.org/drawingml/2006/table">
            <a:tbl>
              <a:tblPr firstRow="1" bandRow="1">
                <a:tableStyleId>{D413AF3E-1338-4518-A12B-5E8F4DB2FCB8}</a:tableStyleId>
              </a:tblPr>
              <a:tblGrid>
                <a:gridCol w="2178859"/>
                <a:gridCol w="2178859"/>
              </a:tblGrid>
              <a:tr h="2214578"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solidFill>
                            <a:srgbClr val="92D050"/>
                          </a:solidFill>
                        </a:rPr>
                        <a:t>Реєстрація земельної ділянки як об</a:t>
                      </a:r>
                      <a:r>
                        <a:rPr lang="en-US" sz="1800" b="0" dirty="0" smtClean="0">
                          <a:solidFill>
                            <a:srgbClr val="92D050"/>
                          </a:solidFill>
                        </a:rPr>
                        <a:t>’</a:t>
                      </a:r>
                      <a:r>
                        <a:rPr lang="uk-UA" sz="1800" b="0" dirty="0" err="1" smtClean="0">
                          <a:solidFill>
                            <a:srgbClr val="92D050"/>
                          </a:solidFill>
                        </a:rPr>
                        <a:t>єкта</a:t>
                      </a:r>
                      <a:r>
                        <a:rPr lang="uk-UA" sz="1800" b="0" dirty="0" smtClean="0">
                          <a:solidFill>
                            <a:srgbClr val="92D050"/>
                          </a:solidFill>
                        </a:rPr>
                        <a:t> прав</a:t>
                      </a:r>
                    </a:p>
                    <a:p>
                      <a:endParaRPr lang="uk-UA" sz="1800" b="1" dirty="0" smtClean="0">
                        <a:solidFill>
                          <a:srgbClr val="92D050"/>
                        </a:solidFill>
                      </a:endParaRPr>
                    </a:p>
                    <a:p>
                      <a:r>
                        <a:rPr lang="uk-UA" sz="1800" b="1" dirty="0" smtClean="0">
                          <a:solidFill>
                            <a:srgbClr val="92D050"/>
                          </a:solidFill>
                        </a:rPr>
                        <a:t>Державний</a:t>
                      </a:r>
                      <a:r>
                        <a:rPr lang="uk-UA" sz="1800" b="1" baseline="0" dirty="0" smtClean="0">
                          <a:solidFill>
                            <a:srgbClr val="92D050"/>
                          </a:solidFill>
                        </a:rPr>
                        <a:t> земельний кадастр</a:t>
                      </a:r>
                      <a:endParaRPr lang="uk-UA" sz="18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solidFill>
                            <a:srgbClr val="92D050"/>
                          </a:solidFill>
                        </a:rPr>
                        <a:t>Реєстрація речових прав</a:t>
                      </a:r>
                    </a:p>
                    <a:p>
                      <a:endParaRPr lang="uk-UA" sz="1800" b="1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uk-UA" sz="1800" b="1" dirty="0" smtClean="0">
                        <a:solidFill>
                          <a:srgbClr val="92D050"/>
                        </a:solidFill>
                      </a:endParaRPr>
                    </a:p>
                    <a:p>
                      <a:r>
                        <a:rPr lang="uk-UA" sz="1800" b="1" dirty="0" smtClean="0">
                          <a:solidFill>
                            <a:srgbClr val="92D050"/>
                          </a:solidFill>
                        </a:rPr>
                        <a:t>Державний реєстр речових прав </a:t>
                      </a:r>
                      <a:endParaRPr lang="uk-UA" sz="1800" b="1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6715140" y="1785932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29322" y="3643320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 smtClean="0"/>
              <a:t>Яку взаємодію ми очікували?</a:t>
            </a:r>
            <a:endParaRPr sz="2000" b="1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928662" y="1285866"/>
            <a:ext cx="7929618" cy="3524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uk-UA" sz="1200" dirty="0" smtClean="0">
                <a:solidFill>
                  <a:srgbClr val="FFFF00"/>
                </a:solidFill>
              </a:rPr>
              <a:t>2. Орган, що здійснює ведення Державного земельного кадастру, надає органу державної реєстрації прав інформацію про: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b="1" u="sng" dirty="0" smtClean="0">
                <a:solidFill>
                  <a:srgbClr val="FFFF00"/>
                </a:solidFill>
              </a:rPr>
              <a:t>державну реєстрацію земельної ділянки </a:t>
            </a:r>
            <a:r>
              <a:rPr lang="uk-UA" sz="1200" dirty="0" smtClean="0">
                <a:solidFill>
                  <a:srgbClr val="FFFF00"/>
                </a:solidFill>
              </a:rPr>
              <a:t>(дату державної реєстрації, орган, що здійснив таку реєстрацію);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b="1" u="sng" dirty="0" smtClean="0">
                <a:solidFill>
                  <a:srgbClr val="FFFF00"/>
                </a:solidFill>
              </a:rPr>
              <a:t>кадастровий номер</a:t>
            </a:r>
            <a:r>
              <a:rPr lang="uk-UA" dirty="0" smtClean="0">
                <a:solidFill>
                  <a:srgbClr val="FFFF00"/>
                </a:solidFill>
              </a:rPr>
              <a:t>, </a:t>
            </a:r>
            <a:r>
              <a:rPr lang="uk-UA" sz="1200" dirty="0" smtClean="0">
                <a:solidFill>
                  <a:srgbClr val="FFFF00"/>
                </a:solidFill>
              </a:rPr>
              <a:t>площу, місце розташування земельної ділянки;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b="1" u="sng" dirty="0" smtClean="0">
                <a:solidFill>
                  <a:srgbClr val="FFFF00"/>
                </a:solidFill>
              </a:rPr>
              <a:t>кадастровий план </a:t>
            </a:r>
            <a:r>
              <a:rPr lang="uk-UA" sz="1200" dirty="0" smtClean="0">
                <a:solidFill>
                  <a:srgbClr val="FFFF00"/>
                </a:solidFill>
              </a:rPr>
              <a:t>зареєстрованої земельної ділянки в електронній (цифровій) формі.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sz="1200" dirty="0" smtClean="0">
                <a:solidFill>
                  <a:srgbClr val="FFFF00"/>
                </a:solidFill>
              </a:rPr>
              <a:t>Інформація, одержана від органу, що здійснює ведення Державного земельного кадастру</a:t>
            </a:r>
            <a:r>
              <a:rPr lang="uk-UA" dirty="0" smtClean="0">
                <a:solidFill>
                  <a:srgbClr val="FFFF00"/>
                </a:solidFill>
              </a:rPr>
              <a:t>, </a:t>
            </a:r>
            <a:r>
              <a:rPr lang="uk-UA" b="1" u="sng" dirty="0" smtClean="0">
                <a:solidFill>
                  <a:srgbClr val="FFFF00"/>
                </a:solidFill>
              </a:rPr>
              <a:t>вноситься державним реєстратором під час здійснення державної реєстрації прав на відповідний об'єкт до розділу Державного реєстру прав, який містить відомості про нерухоме майно.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7158" y="214296"/>
            <a:ext cx="2000264" cy="1571636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19437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FFFF00"/>
                </a:solidFill>
              </a:rPr>
              <a:t>Як взаємодіють ДЗК та ДРРП сьогодні?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Безпосередній доступ державних реєстраторів до ДЗК та безпосередній доступ кадастрових реєстраторів до ДРРП.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16450" y="2571750"/>
            <a:ext cx="2183914" cy="2286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Під час </a:t>
            </a:r>
            <a:r>
              <a:rPr lang="uk-UA" dirty="0" smtClean="0"/>
              <a:t>розгляду</a:t>
            </a:r>
            <a:r>
              <a:rPr lang="ru-RU" dirty="0" smtClean="0"/>
              <a:t> заяви та </a:t>
            </a:r>
            <a:r>
              <a:rPr lang="uk-UA" dirty="0" smtClean="0"/>
              <a:t>документів, поданих для державної реєстрації прав, обов’язково</a:t>
            </a:r>
            <a:r>
              <a:rPr lang="ru-RU" dirty="0" smtClean="0"/>
              <a:t> </a:t>
            </a:r>
            <a:r>
              <a:rPr lang="uk-UA" dirty="0" smtClean="0"/>
              <a:t>використовуються відомості Державного земельного кадастру</a:t>
            </a:r>
          </a:p>
          <a:p>
            <a:pPr marL="0" lvl="0" indent="0">
              <a:buNone/>
            </a:pPr>
            <a:endParaRPr lang="uk-UA" dirty="0"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3071802" y="2571750"/>
            <a:ext cx="2668259" cy="15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lang="uk-UA" dirty="0" smtClean="0"/>
          </a:p>
          <a:p>
            <a:pPr marL="0" lvl="0" indent="0">
              <a:buNone/>
            </a:pPr>
            <a:r>
              <a:rPr lang="uk-UA" dirty="0" smtClean="0"/>
              <a:t>Переносяться відомості про інші речові права, які наявні ДЗК одночасно з відкриттям розділу в Державному реєстрі прав</a:t>
            </a:r>
            <a:endParaRPr lang="uk-UA" dirty="0"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5863071" y="2428874"/>
            <a:ext cx="2400300" cy="1714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dirty="0" smtClean="0"/>
              <a:t>Одночасно з державною реєстрацією права спільної власності щодо одного із співвласників також переносяться відомості про інших співвласників на таку земельну ділянку до відповідного відкритого розділу в Державному реєстрі прав.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-125" y="4500576"/>
            <a:ext cx="9144000" cy="500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42910" y="928676"/>
            <a:ext cx="7858180" cy="3714776"/>
          </a:xfrm>
        </p:spPr>
        <p:txBody>
          <a:bodyPr/>
          <a:lstStyle/>
          <a:p>
            <a:pPr lvl="0" algn="just"/>
            <a:r>
              <a:rPr lang="en-US" sz="1800" dirty="0" smtClean="0"/>
              <a:t>1. </a:t>
            </a:r>
            <a:r>
              <a:rPr lang="uk-UA" sz="1800" dirty="0" smtClean="0"/>
              <a:t>Вирішення земельних спорів Держгеокадастром та  органами </a:t>
            </a:r>
          </a:p>
          <a:p>
            <a:pPr lvl="0" algn="just">
              <a:buNone/>
            </a:pPr>
            <a:r>
              <a:rPr lang="uk-UA" sz="1800" dirty="0" smtClean="0"/>
              <a:t>     місцевого самоврядування.</a:t>
            </a:r>
          </a:p>
          <a:p>
            <a:pPr lvl="0" algn="just">
              <a:buNone/>
            </a:pPr>
            <a:endParaRPr lang="uk-UA" sz="1800" dirty="0" smtClean="0"/>
          </a:p>
          <a:p>
            <a:pPr lvl="0" algn="just"/>
            <a:r>
              <a:rPr lang="uk-UA" sz="1800" dirty="0" smtClean="0"/>
              <a:t>2. Помилки в Державному земельному кадастрі, які можуть призвести до порушення прав.</a:t>
            </a:r>
          </a:p>
          <a:p>
            <a:pPr lvl="0" algn="just">
              <a:buNone/>
            </a:pPr>
            <a:endParaRPr lang="uk-UA" sz="1800" dirty="0" smtClean="0"/>
          </a:p>
          <a:p>
            <a:pPr lvl="0" algn="just"/>
            <a:r>
              <a:rPr lang="uk-UA" sz="1800" dirty="0" smtClean="0"/>
              <a:t>3. Недоліки системи реєстрації прав та державного земельного кадастру, як передумова земельного рейдерства. </a:t>
            </a:r>
          </a:p>
          <a:p>
            <a:pPr algn="just"/>
            <a:endParaRPr lang="uk-UA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337275" y="556600"/>
            <a:ext cx="64695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FFFF00"/>
                </a:solidFill>
              </a:rPr>
              <a:t>Що ми маємо сьогодні?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571472" y="1285866"/>
            <a:ext cx="7929618" cy="3639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▣"/>
            </a:pPr>
            <a:r>
              <a:rPr lang="uk-UA" dirty="0" smtClean="0"/>
              <a:t>Безпосередній доступ державних реєстраторів прав до ДЗК? </a:t>
            </a:r>
          </a:p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▣"/>
            </a:pP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▣"/>
            </a:pPr>
            <a:r>
              <a:rPr lang="uk-UA" dirty="0" smtClean="0"/>
              <a:t>Безпосередній доступ кадастрових реєстраторів до ДРРП?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▣"/>
            </a:pP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▣"/>
            </a:pPr>
            <a:r>
              <a:rPr lang="uk-UA" dirty="0" smtClean="0"/>
              <a:t>Повноцінну взаємодію між ДЗК та ДРРП?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▣"/>
            </a:pPr>
            <a:endParaRPr lang="uk-UA" dirty="0" smtClean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▣"/>
            </a:pPr>
            <a:r>
              <a:rPr lang="uk-UA" dirty="0" smtClean="0"/>
              <a:t>Достовірну інформацію в ДЗК та ДРРП?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 descr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title" idx="4294967295"/>
          </p:nvPr>
        </p:nvSpPr>
        <p:spPr>
          <a:xfrm>
            <a:off x="664650" y="142858"/>
            <a:ext cx="7814700" cy="4714908"/>
          </a:xfrm>
          <a:prstGeom prst="rect">
            <a:avLst/>
          </a:prstGeom>
          <a:solidFill>
            <a:srgbClr val="151B2E">
              <a:alpha val="44230"/>
            </a:srgbClr>
          </a:solidFill>
          <a:ln w="76200" cap="flat" cmpd="thickThin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uk-UA" sz="3200" b="1" dirty="0" smtClean="0">
                <a:solidFill>
                  <a:srgbClr val="FFFF00"/>
                </a:solidFill>
              </a:rPr>
              <a:t>Дякую за увагу!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1337275" y="928676"/>
            <a:ext cx="6469500" cy="785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>
                <a:solidFill>
                  <a:srgbClr val="FFFF00"/>
                </a:solidFill>
              </a:rPr>
              <a:t>Вирішення земельних спорів Держгеокадастром та органами місцевого самоврядування.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285720" y="1857369"/>
            <a:ext cx="4286280" cy="1763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sz="1600" b="1" dirty="0" smtClean="0"/>
              <a:t>Органи місцевого самоврядування </a:t>
            </a:r>
          </a:p>
          <a:p>
            <a:pPr marL="0" lvl="0" indent="0">
              <a:buNone/>
            </a:pPr>
            <a:r>
              <a:rPr lang="uk-UA" sz="1400" dirty="0" smtClean="0"/>
              <a:t>земельні спори </a:t>
            </a:r>
            <a:r>
              <a:rPr lang="uk-UA" sz="1400" u="sng" dirty="0" smtClean="0"/>
              <a:t>у межах населених пунктів</a:t>
            </a:r>
            <a:r>
              <a:rPr lang="uk-UA" sz="1400" dirty="0" smtClean="0"/>
              <a:t>:</a:t>
            </a:r>
          </a:p>
          <a:p>
            <a:pPr marL="0" lvl="0" indent="0">
              <a:buFontTx/>
              <a:buChar char="-"/>
            </a:pPr>
            <a:r>
              <a:rPr lang="uk-UA" sz="1400" dirty="0" smtClean="0"/>
              <a:t> меж земельних ділянок, що перебувають у власності і користуванні громадян</a:t>
            </a:r>
          </a:p>
          <a:p>
            <a:pPr marL="0" lvl="0" indent="0">
              <a:buFontTx/>
              <a:buChar char="-"/>
            </a:pPr>
            <a:r>
              <a:rPr lang="uk-UA" sz="1400" dirty="0" smtClean="0"/>
              <a:t>  додержання громадянами правил добросусідства</a:t>
            </a:r>
          </a:p>
          <a:p>
            <a:pPr marL="0" lvl="0" indent="0">
              <a:buFontTx/>
              <a:buChar char="-"/>
            </a:pPr>
            <a:r>
              <a:rPr lang="uk-UA" sz="1400" dirty="0" smtClean="0"/>
              <a:t>  розмежування меж районів у містах.</a:t>
            </a:r>
            <a:endParaRPr sz="1400"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2"/>
          </p:nvPr>
        </p:nvSpPr>
        <p:spPr>
          <a:xfrm>
            <a:off x="4501674" y="1821375"/>
            <a:ext cx="4499481" cy="17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sz="1600" b="1" dirty="0" smtClean="0"/>
              <a:t>Держгеокадастр</a:t>
            </a:r>
          </a:p>
          <a:p>
            <a:pPr marL="0" lvl="0" indent="0">
              <a:buNone/>
            </a:pPr>
            <a:r>
              <a:rPr lang="ru-RU" sz="1400" dirty="0" smtClean="0"/>
              <a:t> земельні спори </a:t>
            </a:r>
            <a:r>
              <a:rPr lang="ru-RU" sz="1400" u="sng" dirty="0" smtClean="0"/>
              <a:t>за межами населених пунктів:</a:t>
            </a:r>
          </a:p>
          <a:p>
            <a:pPr marL="0" lvl="0" indent="0">
              <a:buNone/>
            </a:pPr>
            <a:r>
              <a:rPr lang="uk-UA" sz="1400" dirty="0" smtClean="0"/>
              <a:t>-  меж земельних ділянок, </a:t>
            </a:r>
          </a:p>
          <a:p>
            <a:pPr marL="0" lvl="0" indent="0">
              <a:buNone/>
            </a:pPr>
            <a:r>
              <a:rPr lang="uk-UA" sz="1400" dirty="0" smtClean="0"/>
              <a:t>-  розташування обмежень у використанні земель</a:t>
            </a:r>
          </a:p>
          <a:p>
            <a:pPr marL="0" lvl="0" indent="0">
              <a:buNone/>
            </a:pPr>
            <a:r>
              <a:rPr lang="uk-UA" sz="1400" dirty="0" smtClean="0"/>
              <a:t>-  земельних сервітутів.</a:t>
            </a:r>
            <a:endParaRPr lang="uk-UA" sz="1400" dirty="0"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1425850" y="3982125"/>
            <a:ext cx="62922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1000"/>
              </a:spcBef>
              <a:buNone/>
            </a:pPr>
            <a:r>
              <a:rPr lang="uk-UA" sz="1400" dirty="0" smtClean="0">
                <a:latin typeface="+mj-lt"/>
              </a:rPr>
              <a:t>У разі незгоди власників землі або землекористувачів з рішенням органів місцевого самоврядування, центрального органу виконавчої влади, що реалізує державну політику у сфері земельних відносин, </a:t>
            </a:r>
            <a:r>
              <a:rPr lang="uk-UA" sz="1400" b="1" dirty="0" smtClean="0">
                <a:latin typeface="+mj-lt"/>
              </a:rPr>
              <a:t>спір вирішується судом.</a:t>
            </a:r>
            <a:endParaRPr sz="1400" b="1" i="1">
              <a:latin typeface="+mj-lt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900" i="1"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695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1600" b="1" dirty="0" smtClean="0">
                <a:solidFill>
                  <a:srgbClr val="FFFF00"/>
                </a:solidFill>
              </a:rPr>
              <a:t>До якого органу може звертатися заінтересована особа із заявою про розгляд і вирішення земельного спору?</a:t>
            </a:r>
            <a:endParaRPr sz="1600">
              <a:solidFill>
                <a:srgbClr val="FFFF00"/>
              </a:solidFill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4294967295"/>
          </p:nvPr>
        </p:nvSpPr>
        <p:spPr>
          <a:xfrm>
            <a:off x="642910" y="2357436"/>
            <a:ext cx="7929618" cy="1823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b="1" dirty="0" smtClean="0"/>
              <a:t>обласні ради, Київська та Севастопольська міські ради </a:t>
            </a:r>
          </a:p>
          <a:p>
            <a:r>
              <a:rPr lang="uk-UA" b="1" dirty="0" smtClean="0"/>
              <a:t>районні ради</a:t>
            </a:r>
          </a:p>
          <a:p>
            <a:r>
              <a:rPr lang="uk-UA" b="1" dirty="0" smtClean="0"/>
              <a:t>сільські, селищні, міські ради, а також районні ради у містах у разі надання їм таких повноважень відповідними міськими радами</a:t>
            </a:r>
          </a:p>
          <a:p>
            <a:pPr marL="0" lvl="0" indent="0" algn="ctr">
              <a:buNone/>
            </a:pPr>
            <a:endParaRPr b="1" i="1"/>
          </a:p>
        </p:txBody>
      </p:sp>
      <p:pic>
        <p:nvPicPr>
          <p:cNvPr id="76" name="Google Shape;76;p13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44" y="785800"/>
            <a:ext cx="1785950" cy="1634512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12858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FFFF00"/>
                </a:solidFill>
              </a:rPr>
              <a:t>До якого структурного підрозділу Держгеокадастру може звертатися заінтересована особа із заявою про розгляд і вирішення земельного спору?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4294967295"/>
          </p:nvPr>
        </p:nvSpPr>
        <p:spPr>
          <a:xfrm>
            <a:off x="714348" y="3000378"/>
            <a:ext cx="7929618" cy="18236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b="1" dirty="0" smtClean="0"/>
              <a:t>міжрегіональний, міськрайонний</a:t>
            </a:r>
          </a:p>
          <a:p>
            <a:r>
              <a:rPr lang="uk-UA" b="1" dirty="0" smtClean="0"/>
              <a:t>міжрайонний, міжміський </a:t>
            </a:r>
          </a:p>
          <a:p>
            <a:r>
              <a:rPr lang="uk-UA" b="1" dirty="0" smtClean="0"/>
              <a:t>районний та міський </a:t>
            </a:r>
          </a:p>
          <a:p>
            <a:endParaRPr lang="uk-UA" b="1" dirty="0" smtClean="0"/>
          </a:p>
          <a:p>
            <a:pPr marL="0" lvl="0" indent="0" algn="ctr">
              <a:buNone/>
            </a:pPr>
            <a:endParaRPr b="1" i="1"/>
          </a:p>
        </p:txBody>
      </p:sp>
      <p:pic>
        <p:nvPicPr>
          <p:cNvPr id="76" name="Google Shape;76;p13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306" y="1214428"/>
            <a:ext cx="1785950" cy="1634512"/>
          </a:xfrm>
          <a:prstGeom prst="ellipse">
            <a:avLst/>
          </a:prstGeom>
          <a:noFill/>
          <a:ln w="76200" cap="flat" cmpd="thickThin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dirty="0" smtClean="0">
                <a:solidFill>
                  <a:srgbClr val="FFFF00"/>
                </a:solidFill>
              </a:rPr>
              <a:t>Результати розгляду спору</a:t>
            </a:r>
            <a:endParaRPr lang="uk-UA" sz="20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477750"/>
            <a:ext cx="4500594" cy="3448200"/>
          </a:xfrm>
        </p:spPr>
        <p:txBody>
          <a:bodyPr/>
          <a:lstStyle/>
          <a:p>
            <a:pPr algn="ctr">
              <a:buNone/>
            </a:pPr>
            <a:endParaRPr lang="uk-UA" b="1" dirty="0" smtClean="0"/>
          </a:p>
          <a:p>
            <a:pPr algn="ctr">
              <a:buNone/>
            </a:pPr>
            <a:r>
              <a:rPr lang="uk-UA" b="1" dirty="0" smtClean="0"/>
              <a:t>Рішення органу місцевого самоврядування</a:t>
            </a:r>
          </a:p>
          <a:p>
            <a:pPr algn="just">
              <a:buNone/>
            </a:pPr>
            <a:endParaRPr lang="uk-UA" b="1" dirty="0" smtClean="0"/>
          </a:p>
          <a:p>
            <a:pPr algn="just">
              <a:buNone/>
            </a:pPr>
            <a:r>
              <a:rPr lang="uk-UA" b="1" dirty="0" smtClean="0"/>
              <a:t>:</a:t>
            </a:r>
          </a:p>
          <a:p>
            <a:pPr algn="just">
              <a:buNone/>
            </a:pPr>
            <a:endParaRPr lang="uk-UA" b="1" dirty="0" smtClean="0"/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9898" y="1477750"/>
            <a:ext cx="4321258" cy="3448200"/>
          </a:xfrm>
        </p:spPr>
        <p:txBody>
          <a:bodyPr/>
          <a:lstStyle/>
          <a:p>
            <a:pPr algn="ctr">
              <a:buNone/>
            </a:pPr>
            <a:endParaRPr lang="uk-UA" b="1" dirty="0" smtClean="0"/>
          </a:p>
          <a:p>
            <a:pPr algn="ctr">
              <a:buNone/>
            </a:pPr>
            <a:r>
              <a:rPr lang="uk-UA" b="1" dirty="0" smtClean="0"/>
              <a:t>Наказ Держгеокадастру</a:t>
            </a:r>
          </a:p>
          <a:p>
            <a:pPr algn="ctr">
              <a:buNone/>
            </a:pPr>
            <a:r>
              <a:rPr lang="uk-UA" b="1" dirty="0" smtClean="0"/>
              <a:t>(територіального органу)</a:t>
            </a:r>
          </a:p>
          <a:p>
            <a:pPr algn="ctr">
              <a:buNone/>
            </a:pPr>
            <a:endParaRPr lang="uk-UA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571472" y="714362"/>
            <a:ext cx="7929617" cy="20468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fontAlgn="base"/>
            <a:r>
              <a:rPr lang="uk-UA" sz="1800" dirty="0" smtClean="0"/>
              <a:t>“... Зазначені спори підлягають </a:t>
            </a:r>
            <a:br>
              <a:rPr lang="uk-UA" sz="1800" dirty="0" smtClean="0"/>
            </a:br>
            <a:r>
              <a:rPr lang="uk-UA" sz="1800" dirty="0" smtClean="0"/>
              <a:t>розгляду  місцевими  судами  </a:t>
            </a:r>
            <a:r>
              <a:rPr lang="uk-UA" sz="1800" u="sng" dirty="0" smtClean="0"/>
              <a:t>незалежно від того, розглядалися вони </a:t>
            </a:r>
            <a:br>
              <a:rPr lang="uk-UA" sz="1800" u="sng" dirty="0" smtClean="0"/>
            </a:br>
            <a:r>
              <a:rPr lang="uk-UA" sz="1800" u="sng" dirty="0" smtClean="0"/>
              <a:t>попередньо органом місцевого самоврядування або органом виконавчої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u="sng" dirty="0" smtClean="0"/>
              <a:t>влади  з питань земельних ресурсів чи ні. </a:t>
            </a:r>
            <a:r>
              <a:rPr lang="uk-UA" sz="1800" dirty="0" smtClean="0"/>
              <a:t>Рішення цих органів щодо </a:t>
            </a:r>
            <a:br>
              <a:rPr lang="uk-UA" sz="1800" dirty="0" smtClean="0"/>
            </a:br>
            <a:r>
              <a:rPr lang="uk-UA" sz="1800" dirty="0" smtClean="0"/>
              <a:t>такого  спору не може бути підставою для відмови в прийнятті заяви </a:t>
            </a:r>
            <a:br>
              <a:rPr lang="uk-UA" sz="1800" dirty="0" smtClean="0"/>
            </a:br>
            <a:r>
              <a:rPr lang="uk-UA" sz="1800" dirty="0" smtClean="0"/>
              <a:t>чи для закриття провадження в порушеній справі…” </a:t>
            </a:r>
            <a:endParaRPr lang="uk-UA" sz="1800" dirty="0"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685800" y="2852117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uk-UA" sz="1400" dirty="0" smtClean="0"/>
              <a:t>Постанова Пленуму Верховного Суду України 16.04.2004 № 7 “ Про практику застосування судами земельного законодавства при розгляді цивільних справ ”       ( із змінами)</a:t>
            </a:r>
            <a:endParaRPr lang="uk-UA" sz="1400" dirty="0"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857370"/>
            <a:ext cx="6469500" cy="2071702"/>
          </a:xfrm>
        </p:spPr>
        <p:txBody>
          <a:bodyPr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/>
            </a:r>
            <a:br>
              <a:rPr lang="uk-UA" sz="3200" b="1" dirty="0" smtClean="0">
                <a:solidFill>
                  <a:srgbClr val="FFFF00"/>
                </a:solidFill>
              </a:rPr>
            </a:br>
            <a:r>
              <a:rPr lang="uk-UA" sz="3200" b="1" dirty="0" smtClean="0">
                <a:solidFill>
                  <a:srgbClr val="FFFF00"/>
                </a:solidFill>
              </a:rPr>
              <a:t/>
            </a:r>
            <a:br>
              <a:rPr lang="uk-UA" sz="3200" b="1" dirty="0" smtClean="0">
                <a:solidFill>
                  <a:srgbClr val="FFFF00"/>
                </a:solidFill>
              </a:rPr>
            </a:br>
            <a:r>
              <a:rPr lang="uk-UA" sz="3200" b="1" dirty="0" smtClean="0">
                <a:solidFill>
                  <a:srgbClr val="FFFF00"/>
                </a:solidFill>
              </a:rPr>
              <a:t/>
            </a:r>
            <a:br>
              <a:rPr lang="uk-UA" sz="3200" b="1" dirty="0" smtClean="0">
                <a:solidFill>
                  <a:srgbClr val="FFFF00"/>
                </a:solidFill>
              </a:rPr>
            </a:br>
            <a:r>
              <a:rPr lang="uk-UA" sz="3200" b="1" dirty="0" smtClean="0">
                <a:solidFill>
                  <a:srgbClr val="FFFF00"/>
                </a:solidFill>
              </a:rPr>
              <a:t/>
            </a:r>
            <a:br>
              <a:rPr lang="uk-UA" sz="3200" b="1" dirty="0" smtClean="0">
                <a:solidFill>
                  <a:srgbClr val="FFFF00"/>
                </a:solidFill>
              </a:rPr>
            </a:br>
            <a:r>
              <a:rPr lang="uk-UA" sz="3200" b="1" dirty="0" smtClean="0">
                <a:solidFill>
                  <a:srgbClr val="FFFF00"/>
                </a:solidFill>
              </a:rPr>
              <a:t/>
            </a:r>
            <a:br>
              <a:rPr lang="uk-UA" sz="3200" b="1" dirty="0" smtClean="0">
                <a:solidFill>
                  <a:srgbClr val="FFFF00"/>
                </a:solidFill>
              </a:rPr>
            </a:br>
            <a:r>
              <a:rPr lang="uk-UA" sz="3200" b="1" dirty="0" smtClean="0">
                <a:solidFill>
                  <a:srgbClr val="FFFF00"/>
                </a:solidFill>
              </a:rPr>
              <a:t/>
            </a:r>
            <a:br>
              <a:rPr lang="uk-UA" sz="3200" b="1" dirty="0" smtClean="0">
                <a:solidFill>
                  <a:srgbClr val="FFFF00"/>
                </a:solidFill>
              </a:rPr>
            </a:br>
            <a:r>
              <a:rPr lang="uk-UA" sz="3200" b="1" dirty="0" smtClean="0">
                <a:solidFill>
                  <a:srgbClr val="FFFF00"/>
                </a:solidFill>
              </a:rPr>
              <a:t>Помилки в Державному земельному кадастрі, які можуть призвести до порушення прав.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714348" y="1000114"/>
            <a:ext cx="7786741" cy="19815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endParaRPr lang="uk-UA" sz="2000" b="1" i="0" dirty="0" smtClean="0"/>
          </a:p>
          <a:p>
            <a:pPr marL="0" lvl="0" indent="0">
              <a:buNone/>
            </a:pPr>
            <a:endParaRPr lang="uk-UA" sz="2000" b="1" i="0" dirty="0" smtClean="0"/>
          </a:p>
          <a:p>
            <a:pPr marL="0" lvl="0" indent="0">
              <a:buNone/>
            </a:pPr>
            <a:endParaRPr lang="uk-UA" sz="2000" b="1" i="0" dirty="0" smtClean="0"/>
          </a:p>
          <a:p>
            <a:pPr marL="0" lvl="0" indent="0">
              <a:buNone/>
            </a:pPr>
            <a:r>
              <a:rPr lang="uk-UA" sz="2000" b="1" i="0" dirty="0" smtClean="0">
                <a:solidFill>
                  <a:srgbClr val="FF0000"/>
                </a:solidFill>
              </a:rPr>
              <a:t>Державний земельний кадастр </a:t>
            </a:r>
            <a:r>
              <a:rPr lang="uk-UA" sz="2000" dirty="0" smtClean="0"/>
              <a:t>- єдина державна геоінформаційна система відомостей про землі, </a:t>
            </a:r>
            <a:r>
              <a:rPr lang="uk-UA" sz="2000" b="1" u="sng" dirty="0" smtClean="0"/>
              <a:t>розташовані в межах державного кордону України</a:t>
            </a:r>
            <a:r>
              <a:rPr lang="uk-UA" sz="2000" dirty="0" smtClean="0"/>
              <a:t>, їх цільове призначення, обмеження у їх використанні, а також дані про кількісну і якісну характеристику земель, їх оцінку, </a:t>
            </a:r>
            <a:r>
              <a:rPr lang="uk-UA" sz="2000" b="1" u="sng" dirty="0" smtClean="0"/>
              <a:t>про розподіл земель між власниками і користувачами</a:t>
            </a:r>
            <a:endParaRPr sz="2000" b="1" u="sng"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-125" y="47498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cen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678</Words>
  <PresentationFormat>Экран (16:9)</PresentationFormat>
  <Paragraphs>131</Paragraphs>
  <Slides>21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Vicentio template</vt:lpstr>
      <vt:lpstr>Захист прав землевласників та землекористувачів.</vt:lpstr>
      <vt:lpstr>Слайд 2</vt:lpstr>
      <vt:lpstr>  Вирішення земельних спорів Держгеокадастром та органами місцевого самоврядування.</vt:lpstr>
      <vt:lpstr>До якого органу може звертатися заінтересована особа із заявою про розгляд і вирішення земельного спору?</vt:lpstr>
      <vt:lpstr> До якого структурного підрозділу Держгеокадастру може звертатися заінтересована особа із заявою про розгляд і вирішення земельного спору?</vt:lpstr>
      <vt:lpstr>Результати розгляду спору</vt:lpstr>
      <vt:lpstr>“... Зазначені спори підлягають  розгляду  місцевими  судами  незалежно від того, розглядалися вони  попередньо органом місцевого самоврядування або органом виконавчої  влади  з питань земельних ресурсів чи ні. Рішення цих органів щодо  такого  спору не може бути підставою для відмови в прийнятті заяви  чи для закриття провадження в порушеній справі…” </vt:lpstr>
      <vt:lpstr>      Помилки в Державному земельному кадастрі, які можуть призвести до порушення прав.</vt:lpstr>
      <vt:lpstr>Слайд 9</vt:lpstr>
      <vt:lpstr>Як надходить інформація про розподіл земель між власниками і користувачами до ДЗК?</vt:lpstr>
      <vt:lpstr> Причини помилок </vt:lpstr>
      <vt:lpstr>Помилки у визначенні площ та/або меж земельних ділянок</vt:lpstr>
      <vt:lpstr>Земельна ділянка з кадастровим номером 3224981200:01:004:0011 (1), яка перебуває в постійному користуванні ДП “Фастівський лісгосп” та зареєстрована в ДРЗ в 2004 році, перенесена до ДЗК</vt:lpstr>
      <vt:lpstr>Слайд 14</vt:lpstr>
      <vt:lpstr>Слайд 15</vt:lpstr>
      <vt:lpstr>Рейдерство</vt:lpstr>
      <vt:lpstr>Слайд 17</vt:lpstr>
      <vt:lpstr>Яку взаємодію ми очікували?</vt:lpstr>
      <vt:lpstr>Як взаємодіють ДЗК та ДРРП сьогодні?   Безпосередній доступ державних реєстраторів до ДЗК та безпосередній доступ кадастрових реєстраторів до ДРРП.</vt:lpstr>
      <vt:lpstr>Що ми маємо сьогодні?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Захист прав землевласників та землекористувачів.</dc:title>
  <dc:creator>Олена Мартинюк</dc:creator>
  <cp:lastModifiedBy>o.martyniuk</cp:lastModifiedBy>
  <cp:revision>26</cp:revision>
  <dcterms:modified xsi:type="dcterms:W3CDTF">2018-08-22T08:18:01Z</dcterms:modified>
</cp:coreProperties>
</file>