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2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1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9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7729-FDA8-44D8-9B39-A4F58465BE6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1DAD-5201-4A99-ACEB-FC505192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COMPETITIVENESS OF LAND RENTAL MARKET AND PRODUCTIVITY GROWTH IN UKRAINIAN AGRICULTURE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Oleg Nivievskyi, oniviev@gmail.com</a:t>
            </a:r>
          </a:p>
          <a:p>
            <a:r>
              <a:rPr lang="en-US" dirty="0" smtClean="0"/>
              <a:t>Kyiv School of Economics (Kyiv, Ukraine)</a:t>
            </a:r>
          </a:p>
          <a:p>
            <a:r>
              <a:rPr lang="en-US" dirty="0" smtClean="0"/>
              <a:t>World Bank Conference “Land and Poverty”</a:t>
            </a:r>
          </a:p>
          <a:p>
            <a:r>
              <a:rPr lang="en-US" dirty="0" smtClean="0"/>
              <a:t>Washington DC, March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83230" y="1500689"/>
            <a:ext cx="5157787" cy="823912"/>
          </a:xfrm>
        </p:spPr>
        <p:txBody>
          <a:bodyPr/>
          <a:lstStyle/>
          <a:p>
            <a:r>
              <a:rPr lang="en-US" dirty="0" smtClean="0"/>
              <a:t>Farmland market concentration undermines productivity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172200" y="1531019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err="1" smtClean="0"/>
              <a:t>Rayons</a:t>
            </a:r>
            <a:r>
              <a:rPr lang="en-US" dirty="0" smtClean="0"/>
              <a:t> with less state have higher productivity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320" y="2517928"/>
            <a:ext cx="4974068" cy="434007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9705" y="2547488"/>
            <a:ext cx="4875518" cy="416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83230" y="1500689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For larger s</a:t>
            </a:r>
            <a:r>
              <a:rPr lang="en-US" dirty="0" smtClean="0"/>
              <a:t>tate land plots, the larger productivity disadvantages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172200" y="1531019"/>
            <a:ext cx="5183188" cy="823912"/>
          </a:xfrm>
        </p:spPr>
        <p:txBody>
          <a:bodyPr/>
          <a:lstStyle/>
          <a:p>
            <a:r>
              <a:rPr lang="en-US" dirty="0" smtClean="0"/>
              <a:t>The size of private </a:t>
            </a:r>
            <a:r>
              <a:rPr lang="en-US" dirty="0" err="1" smtClean="0"/>
              <a:t>ag.land</a:t>
            </a:r>
            <a:r>
              <a:rPr lang="en-US" dirty="0" smtClean="0"/>
              <a:t> does not affect productivity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93" y="2591645"/>
            <a:ext cx="5027822" cy="4146039"/>
          </a:xfrm>
          <a:prstGeom prst="rect">
            <a:avLst/>
          </a:prstGeom>
        </p:spPr>
      </p:pic>
      <p:pic>
        <p:nvPicPr>
          <p:cNvPr id="22" name="Content Placeholder 2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06493" y="2566568"/>
            <a:ext cx="5064139" cy="41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Rayons</a:t>
            </a:r>
            <a:r>
              <a:rPr lang="en-US" dirty="0" smtClean="0"/>
              <a:t> with more state land are more disadvantaged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5057" y="2505075"/>
            <a:ext cx="5222518" cy="441311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Highly non-linear effect of state land registration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71779" y="2566568"/>
            <a:ext cx="5137572" cy="429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local </a:t>
            </a:r>
            <a:r>
              <a:rPr lang="en-US" dirty="0"/>
              <a:t>farmland market conditions and governance variables </a:t>
            </a:r>
            <a:r>
              <a:rPr lang="en-US" dirty="0" smtClean="0"/>
              <a:t>affect productivity</a:t>
            </a:r>
          </a:p>
          <a:p>
            <a:r>
              <a:rPr lang="en-US" dirty="0" smtClean="0"/>
              <a:t>Virtually all determinants revealed significant degree of non-linearity</a:t>
            </a:r>
          </a:p>
          <a:p>
            <a:r>
              <a:rPr lang="en-US" dirty="0" smtClean="0"/>
              <a:t>Local </a:t>
            </a:r>
            <a:r>
              <a:rPr lang="en-US" dirty="0"/>
              <a:t>farmland market concentration negatively effects </a:t>
            </a:r>
            <a:r>
              <a:rPr lang="en-US" dirty="0" smtClean="0"/>
              <a:t>productivity</a:t>
            </a:r>
          </a:p>
          <a:p>
            <a:r>
              <a:rPr lang="en-US" dirty="0" smtClean="0"/>
              <a:t>Productivity </a:t>
            </a:r>
            <a:r>
              <a:rPr lang="en-US" dirty="0"/>
              <a:t>disadvantages are strongly associated with the state land</a:t>
            </a:r>
          </a:p>
        </p:txBody>
      </p:sp>
    </p:spTree>
    <p:extLst>
      <p:ext uri="{BB962C8B-B14F-4D97-AF65-F5344CB8AC3E}">
        <p14:creationId xmlns:p14="http://schemas.microsoft.com/office/powerpoint/2010/main" val="25659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Farmland market is not fully functional</a:t>
            </a:r>
          </a:p>
          <a:p>
            <a:pPr lvl="1"/>
            <a:r>
              <a:rPr lang="en-US" dirty="0" smtClean="0"/>
              <a:t>‘Rental arm’ is the main channel for farmland transactions</a:t>
            </a:r>
          </a:p>
          <a:p>
            <a:pPr lvl="1"/>
            <a:r>
              <a:rPr lang="en-US" dirty="0" smtClean="0"/>
              <a:t>‘Sales and purchase arm’ is dysfunctional due to an official ban (moratorium) since 2001</a:t>
            </a:r>
          </a:p>
          <a:p>
            <a:r>
              <a:rPr lang="en-US" dirty="0" smtClean="0"/>
              <a:t>How local farmland market conditions and land governance affect agricultural productivity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Farmland rental market in Ukraine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total area of Ukraine is 60.4 million </a:t>
            </a:r>
            <a:r>
              <a:rPr lang="en-US" dirty="0" smtClean="0"/>
              <a:t>hectares</a:t>
            </a:r>
          </a:p>
          <a:p>
            <a:pPr lvl="1"/>
            <a:r>
              <a:rPr lang="en-US" dirty="0" smtClean="0"/>
              <a:t>69</a:t>
            </a:r>
            <a:r>
              <a:rPr lang="en-US" dirty="0"/>
              <a:t>% </a:t>
            </a:r>
            <a:r>
              <a:rPr lang="en-US" dirty="0" smtClean="0"/>
              <a:t>(</a:t>
            </a:r>
            <a:r>
              <a:rPr lang="en-US" dirty="0"/>
              <a:t>or 41.6 million ha) is </a:t>
            </a:r>
            <a:r>
              <a:rPr lang="en-US" dirty="0" smtClean="0"/>
              <a:t>agricultural land</a:t>
            </a:r>
          </a:p>
          <a:p>
            <a:pPr lvl="1"/>
            <a:r>
              <a:rPr lang="en-US" dirty="0"/>
              <a:t>32.5 million ha </a:t>
            </a:r>
            <a:r>
              <a:rPr lang="en-US" dirty="0" smtClean="0"/>
              <a:t>is arable land</a:t>
            </a:r>
            <a:endParaRPr lang="en-US" dirty="0"/>
          </a:p>
          <a:p>
            <a:r>
              <a:rPr lang="en-US" dirty="0" smtClean="0"/>
              <a:t>Ownership structure:</a:t>
            </a:r>
          </a:p>
          <a:p>
            <a:pPr lvl="1"/>
            <a:r>
              <a:rPr lang="en-US" dirty="0" smtClean="0"/>
              <a:t>30.8 </a:t>
            </a:r>
            <a:r>
              <a:rPr lang="en-US" dirty="0"/>
              <a:t>million ha </a:t>
            </a:r>
            <a:r>
              <a:rPr lang="en-US" dirty="0" smtClean="0"/>
              <a:t>of </a:t>
            </a:r>
            <a:r>
              <a:rPr lang="en-US" dirty="0" err="1" smtClean="0"/>
              <a:t>agland</a:t>
            </a:r>
            <a:r>
              <a:rPr lang="en-US" dirty="0" smtClean="0"/>
              <a:t> is private</a:t>
            </a:r>
          </a:p>
          <a:p>
            <a:pPr lvl="1"/>
            <a:r>
              <a:rPr lang="en-US" dirty="0"/>
              <a:t>10.7 million ha of </a:t>
            </a:r>
            <a:r>
              <a:rPr lang="en-US" dirty="0" err="1" smtClean="0"/>
              <a:t>agland</a:t>
            </a:r>
            <a:r>
              <a:rPr lang="en-US" dirty="0" smtClean="0"/>
              <a:t> is in </a:t>
            </a:r>
            <a:r>
              <a:rPr lang="en-US" dirty="0"/>
              <a:t>state </a:t>
            </a:r>
            <a:r>
              <a:rPr lang="en-US" dirty="0" smtClean="0"/>
              <a:t>ownership</a:t>
            </a:r>
          </a:p>
          <a:p>
            <a:r>
              <a:rPr lang="en-US" dirty="0"/>
              <a:t>Agricultural producers in Ukraine operate mainly on leased </a:t>
            </a:r>
            <a:r>
              <a:rPr lang="en-US" dirty="0" smtClean="0"/>
              <a:t>land</a:t>
            </a:r>
          </a:p>
          <a:p>
            <a:pPr lvl="1"/>
            <a:r>
              <a:rPr lang="en-US" dirty="0"/>
              <a:t>20 </a:t>
            </a:r>
            <a:r>
              <a:rPr lang="en-US" dirty="0" err="1"/>
              <a:t>mln</a:t>
            </a:r>
            <a:r>
              <a:rPr lang="en-US" dirty="0"/>
              <a:t> ha out of almost 42 </a:t>
            </a:r>
            <a:r>
              <a:rPr lang="en-US" dirty="0" err="1"/>
              <a:t>mln</a:t>
            </a:r>
            <a:r>
              <a:rPr lang="en-US" dirty="0"/>
              <a:t> ha of </a:t>
            </a:r>
            <a:r>
              <a:rPr lang="en-US" dirty="0" err="1" smtClean="0"/>
              <a:t>agrland</a:t>
            </a:r>
            <a:r>
              <a:rPr lang="en-US" dirty="0" smtClean="0"/>
              <a:t> is 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rented farmland 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970" y="1681163"/>
            <a:ext cx="5973606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Larger farmers operate more on rented land, </a:t>
            </a:r>
            <a:r>
              <a:rPr lang="en-US" dirty="0"/>
              <a:t>2014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969" y="2505075"/>
            <a:ext cx="5998730" cy="4256672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share of rented agricultural land in 2014, %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56550" y="2505074"/>
            <a:ext cx="5924662" cy="390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Farmland rental market in Ukraine, cont’d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</p:spPr>
        <p:txBody>
          <a:bodyPr/>
          <a:lstStyle/>
          <a:p>
            <a:r>
              <a:rPr lang="en-US" dirty="0" smtClean="0"/>
              <a:t>Rental </a:t>
            </a:r>
            <a:r>
              <a:rPr lang="en-US" dirty="0"/>
              <a:t>contracts </a:t>
            </a:r>
            <a:r>
              <a:rPr lang="en-US" dirty="0" smtClean="0"/>
              <a:t>shifts to a longer duration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847" y="2638199"/>
            <a:ext cx="5987728" cy="421980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6022976" cy="823912"/>
          </a:xfrm>
        </p:spPr>
        <p:txBody>
          <a:bodyPr/>
          <a:lstStyle/>
          <a:p>
            <a:r>
              <a:rPr lang="en-US" dirty="0" smtClean="0"/>
              <a:t>Gradual increase of land use concentration, Herfindile index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199" y="2638199"/>
            <a:ext cx="5534527" cy="420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local monopolies, Herfindile concentration index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2180" y="1935511"/>
            <a:ext cx="6687914" cy="482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stage estimation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stage: </a:t>
            </a:r>
          </a:p>
          <a:p>
            <a:pPr lvl="1"/>
            <a:r>
              <a:rPr lang="en-US" dirty="0" smtClean="0"/>
              <a:t>estimate Cobb-Douglas Production Function using farm-specific fixed effect panel regression</a:t>
            </a:r>
          </a:p>
          <a:p>
            <a:pPr lvl="1"/>
            <a:r>
              <a:rPr lang="en-US" dirty="0" smtClean="0"/>
              <a:t>Data: is </a:t>
            </a:r>
            <a:r>
              <a:rPr lang="en-US" dirty="0"/>
              <a:t>a balanced panel of 17000 </a:t>
            </a:r>
            <a:r>
              <a:rPr lang="en-US" dirty="0" smtClean="0"/>
              <a:t>farms over </a:t>
            </a:r>
            <a:r>
              <a:rPr lang="en-US" dirty="0"/>
              <a:t>the period </a:t>
            </a:r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District-level effect is calculated as an average of farm-specific fixed affects: proxy for common </a:t>
            </a:r>
            <a:r>
              <a:rPr lang="en-US" dirty="0"/>
              <a:t>time-invariant rayon-level </a:t>
            </a:r>
            <a:r>
              <a:rPr lang="en-US" dirty="0" smtClean="0"/>
              <a:t>characteristics </a:t>
            </a:r>
          </a:p>
          <a:p>
            <a:r>
              <a:rPr lang="en-US" dirty="0" smtClean="0"/>
              <a:t>Second stage:</a:t>
            </a:r>
          </a:p>
          <a:p>
            <a:pPr lvl="1"/>
            <a:r>
              <a:rPr lang="en-US" dirty="0"/>
              <a:t>semi-parametric regression to model the determinants of the </a:t>
            </a:r>
            <a:r>
              <a:rPr lang="en-US" dirty="0" smtClean="0"/>
              <a:t>district-level </a:t>
            </a:r>
            <a:r>
              <a:rPr lang="en-US" dirty="0"/>
              <a:t>productivity effects in Ukraine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776" y="355600"/>
            <a:ext cx="1173722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District-level Productivity Determinant: Registration in the Land </a:t>
            </a:r>
            <a:r>
              <a:rPr lang="en-US" dirty="0" err="1" smtClean="0"/>
              <a:t>Cadastre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5" cy="823912"/>
          </a:xfrm>
        </p:spPr>
        <p:txBody>
          <a:bodyPr/>
          <a:lstStyle/>
          <a:p>
            <a:r>
              <a:rPr lang="en-US" dirty="0"/>
              <a:t>Share of private land registered in the State Land </a:t>
            </a:r>
            <a:r>
              <a:rPr lang="en-US" dirty="0" err="1" smtClean="0"/>
              <a:t>Cadastre</a:t>
            </a:r>
            <a:r>
              <a:rPr lang="en-US" dirty="0" smtClean="0"/>
              <a:t>, %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2792285"/>
            <a:ext cx="6064825" cy="401696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Share of state land registered in the State Land </a:t>
            </a:r>
            <a:r>
              <a:rPr lang="en-US" dirty="0" err="1" smtClean="0"/>
              <a:t>Cadastre</a:t>
            </a:r>
            <a:r>
              <a:rPr lang="en-US" dirty="0" smtClean="0"/>
              <a:t>, %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18896" y="2841037"/>
            <a:ext cx="6073104" cy="401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District-Level Productivity 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Farmland Rental Market Structure: Herfindile Concentration Index</a:t>
            </a:r>
          </a:p>
          <a:p>
            <a:r>
              <a:rPr lang="en-US" dirty="0"/>
              <a:t>Rayon land </a:t>
            </a:r>
            <a:r>
              <a:rPr lang="en-US" dirty="0" smtClean="0"/>
              <a:t>area</a:t>
            </a:r>
          </a:p>
          <a:p>
            <a:r>
              <a:rPr lang="en-US" dirty="0"/>
              <a:t>Average private parcel </a:t>
            </a:r>
            <a:r>
              <a:rPr lang="en-US" dirty="0" smtClean="0"/>
              <a:t>size and </a:t>
            </a:r>
            <a:r>
              <a:rPr lang="en-US" dirty="0"/>
              <a:t>Average state parcel </a:t>
            </a:r>
            <a:r>
              <a:rPr lang="en-US" dirty="0" smtClean="0"/>
              <a:t>size</a:t>
            </a:r>
            <a:endParaRPr lang="en-US" dirty="0"/>
          </a:p>
          <a:p>
            <a:r>
              <a:rPr lang="en-US" dirty="0" smtClean="0"/>
              <a:t>Density </a:t>
            </a:r>
            <a:r>
              <a:rPr lang="en-US" dirty="0"/>
              <a:t>of rayon population per agricultural area</a:t>
            </a:r>
            <a:r>
              <a:rPr lang="en-US" dirty="0" smtClean="0"/>
              <a:t>  (demand proxy)</a:t>
            </a:r>
          </a:p>
          <a:p>
            <a:r>
              <a:rPr lang="en-US" dirty="0" smtClean="0"/>
              <a:t>Share of </a:t>
            </a:r>
            <a:r>
              <a:rPr lang="en-US" dirty="0"/>
              <a:t>state and private rented </a:t>
            </a:r>
            <a:r>
              <a:rPr lang="en-US" dirty="0" smtClean="0"/>
              <a:t>land</a:t>
            </a:r>
          </a:p>
          <a:p>
            <a:r>
              <a:rPr lang="en-US" dirty="0" smtClean="0"/>
              <a:t>Share of state ag. Land</a:t>
            </a:r>
          </a:p>
          <a:p>
            <a:r>
              <a:rPr lang="en-US" dirty="0" smtClean="0"/>
              <a:t>Shares of forest, water and irrigated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450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COMPETITIVENESS OF LAND RENTAL MARKET AND PRODUCTIVITY GROWTH IN UKRAINIAN AGRICULTURE</vt:lpstr>
      <vt:lpstr>Introduction</vt:lpstr>
      <vt:lpstr>Farmland rental market in Ukraine</vt:lpstr>
      <vt:lpstr>Share of rented farmland land</vt:lpstr>
      <vt:lpstr>Farmland rental market in Ukraine, cont’d</vt:lpstr>
      <vt:lpstr>Signs of local monopolies, Herfindile concentration index</vt:lpstr>
      <vt:lpstr>Two stage estimation approach</vt:lpstr>
      <vt:lpstr>District-level Productivity Determinant: Registration in the Land Cadastre</vt:lpstr>
      <vt:lpstr>Other District-Level Productivity Determinants</vt:lpstr>
      <vt:lpstr>Results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COMPETITIVENESS OF LAND RENTAL MARKET AND PRODUCTIVITY GROWTH IN UKRAINIAN AGRICULTURE</dc:title>
  <dc:creator>Oleg Nivyevskiy</dc:creator>
  <cp:lastModifiedBy>Oleg Nivyevskiy</cp:lastModifiedBy>
  <cp:revision>15</cp:revision>
  <dcterms:created xsi:type="dcterms:W3CDTF">2017-03-22T04:43:09Z</dcterms:created>
  <dcterms:modified xsi:type="dcterms:W3CDTF">2017-03-22T11:01:44Z</dcterms:modified>
</cp:coreProperties>
</file>