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308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206" r:id="rId10"/>
    <p:sldMasterId id="2147485242" r:id="rId11"/>
  </p:sldMasterIdLst>
  <p:notesMasterIdLst>
    <p:notesMasterId r:id="rId23"/>
  </p:notesMasterIdLst>
  <p:handoutMasterIdLst>
    <p:handoutMasterId r:id="rId24"/>
  </p:handoutMasterIdLst>
  <p:sldIdLst>
    <p:sldId id="492" r:id="rId12"/>
    <p:sldId id="488" r:id="rId13"/>
    <p:sldId id="501" r:id="rId14"/>
    <p:sldId id="506" r:id="rId15"/>
    <p:sldId id="510" r:id="rId16"/>
    <p:sldId id="514" r:id="rId17"/>
    <p:sldId id="521" r:id="rId18"/>
    <p:sldId id="518" r:id="rId19"/>
    <p:sldId id="522" r:id="rId20"/>
    <p:sldId id="523" r:id="rId21"/>
    <p:sldId id="519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 autoAdjust="0"/>
    <p:restoredTop sz="94485" autoAdjust="0"/>
  </p:normalViewPr>
  <p:slideViewPr>
    <p:cSldViewPr snapToGrid="0" snapToObjects="1">
      <p:cViewPr varScale="1">
        <p:scale>
          <a:sx n="83" d="100"/>
          <a:sy n="83" d="100"/>
        </p:scale>
        <p:origin x="184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4" y="1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F5065DE1-635E-4A3E-BC15-328F6A801DCC}" type="datetimeFigureOut">
              <a:rPr lang="en-US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80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4" y="9429780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406A4B9B-24E7-4115-BE3A-ACEE975F3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4" y="1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E83880E7-49EC-4653-AFF2-FE5DE43C275F}" type="datetimeFigureOut">
              <a:rPr lang="en-US"/>
              <a:pPr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6587"/>
            <a:ext cx="5436909" cy="4467362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780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4" y="9429780"/>
            <a:ext cx="2946275" cy="496751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55FDEA75-5474-4075-BD01-B2DCDBABD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8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BA9-2B21-47BE-B146-F23C1F41AD8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4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A4B2-82DC-409B-B497-9661F3CF5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18667" y="4927600"/>
            <a:ext cx="3065762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32488" y="5975350"/>
            <a:ext cx="2552700" cy="306388"/>
          </a:xfr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28F103-CB5C-48C4-9EF3-AEFB8C857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  <a:prstGeom prst="rect">
            <a:avLst/>
          </a:prstGeo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8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C760B9F-94B6-48F9-9CAF-FD4E51F2A4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19437" y="6212418"/>
            <a:ext cx="5865075" cy="50905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3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25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5772"/>
            <a:ext cx="8478837" cy="46607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98A9-6A2A-4540-919F-9A46452666AF}" type="datetime1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9C04-8DE7-46FC-B221-BE0032576655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8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49576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53646" y="6315188"/>
            <a:ext cx="2133600" cy="365125"/>
          </a:xfrm>
        </p:spPr>
        <p:txBody>
          <a:bodyPr/>
          <a:lstStyle/>
          <a:p>
            <a:fld id="{4B2E8374-B2B6-FA41-B76C-76E759C1A258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Connettore 1 19"/>
          <p:cNvCxnSpPr/>
          <p:nvPr userDrawn="1"/>
        </p:nvCxnSpPr>
        <p:spPr>
          <a:xfrm>
            <a:off x="8571445" y="6285917"/>
            <a:ext cx="0" cy="423667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3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912429" y="6328304"/>
            <a:ext cx="2133600" cy="365125"/>
          </a:xfrm>
        </p:spPr>
        <p:txBody>
          <a:bodyPr/>
          <a:lstStyle/>
          <a:p>
            <a:fld id="{4B2E8374-B2B6-FA41-B76C-76E759C1A258}" type="slidenum">
              <a:rPr lang="it-IT" smtClean="0"/>
              <a:t>‹#›</a:t>
            </a:fld>
            <a:endParaRPr lang="it-IT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613401" y="6136071"/>
            <a:ext cx="853059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9"/>
          <p:cNvCxnSpPr/>
          <p:nvPr userDrawn="1"/>
        </p:nvCxnSpPr>
        <p:spPr>
          <a:xfrm>
            <a:off x="8571445" y="6285917"/>
            <a:ext cx="0" cy="423667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8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6B5B6-6A56-4C99-A90D-092334678E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0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22E81-4502-48E7-AE5F-16F9894570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9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8B78E-37E8-42D5-8663-7DE01879CA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9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69F2B-8039-4B2F-8ADE-7F55D1573C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3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7F36-A82B-4D8E-9965-D1203961AC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2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3ADCE-FDEC-4F77-ABAE-A6DCC94B15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70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50583FE3-F268-4A5A-8BD7-3FD896641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3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96431-65FB-4508-BA43-029DDF84A0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042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8EC4D-1875-43EF-A611-5F4F5D26ED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61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5F7A3-3E26-4CCE-897C-163BFCDCD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19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1823E-FCF0-4C43-9177-C7388EC923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82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F5455-D859-4614-AEDA-CFABD236F5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22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49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5113" y="4540250"/>
            <a:ext cx="4321175" cy="876300"/>
            <a:chOff x="264890" y="4539871"/>
            <a:chExt cx="4321263" cy="876905"/>
          </a:xfrm>
        </p:grpSpPr>
        <p:pic>
          <p:nvPicPr>
            <p:cNvPr id="9" name="Picture 8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29918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273363" y="5293895"/>
            <a:ext cx="7323485" cy="387684"/>
          </a:xfr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73363" y="5708315"/>
            <a:ext cx="733542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273363" y="6055895"/>
            <a:ext cx="4373402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13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dt" sz="half" idx="16"/>
          </p:nvPr>
        </p:nvSpPr>
        <p:spPr>
          <a:xfrm>
            <a:off x="5854700" y="6161088"/>
            <a:ext cx="2744788" cy="363537"/>
          </a:xfrm>
        </p:spPr>
        <p:txBody>
          <a:bodyPr rIns="0" anchor="b"/>
          <a:lstStyle>
            <a:lvl1pPr algn="r">
              <a:defRPr sz="1300">
                <a:solidFill>
                  <a:srgbClr val="FFFFFF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6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4" name="Picture 63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29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79925"/>
            <a:ext cx="9144000" cy="237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49763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7" name="Picture 6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431800" y="4681311"/>
            <a:ext cx="8285018" cy="1550156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5911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4518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29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3" name="Picture 62" descr="revers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NEW-WHITE-GRADIENT-GLOB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08182" y="1538423"/>
            <a:ext cx="7353019" cy="1450437"/>
          </a:xfrm>
        </p:spPr>
        <p:txBody>
          <a:bodyPr lIns="0" tIns="0" rIns="0" bIns="0" anchor="b"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19728" y="3000005"/>
            <a:ext cx="7360148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4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12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9FB71-894D-4BB7-806A-731202B9BC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C760B9F-94B6-48F9-9CAF-FD4E51F2A4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19437" y="6212418"/>
            <a:ext cx="5865075" cy="50905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59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  <a:prstGeom prst="rect">
            <a:avLst/>
          </a:prstGeom>
        </p:spPr>
        <p:txBody>
          <a:bodyPr rIns="0"/>
          <a:lstStyle>
            <a:lvl1pPr algn="r"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4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25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5772"/>
            <a:ext cx="8478837" cy="46607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98A9-6A2A-4540-919F-9A46452666AF}" type="datetime1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9C04-8DE7-46FC-B221-BE0032576655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3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49576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53646" y="6315188"/>
            <a:ext cx="2133600" cy="365125"/>
          </a:xfrm>
        </p:spPr>
        <p:txBody>
          <a:bodyPr/>
          <a:lstStyle/>
          <a:p>
            <a:fld id="{4B2E8374-B2B6-FA41-B76C-76E759C1A258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Connettore 1 19"/>
          <p:cNvCxnSpPr/>
          <p:nvPr userDrawn="1"/>
        </p:nvCxnSpPr>
        <p:spPr>
          <a:xfrm>
            <a:off x="8571445" y="6285917"/>
            <a:ext cx="0" cy="423667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09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912429" y="6328304"/>
            <a:ext cx="2133600" cy="365125"/>
          </a:xfrm>
        </p:spPr>
        <p:txBody>
          <a:bodyPr/>
          <a:lstStyle/>
          <a:p>
            <a:fld id="{4B2E8374-B2B6-FA41-B76C-76E759C1A258}" type="slidenum">
              <a:rPr lang="it-IT" smtClean="0"/>
              <a:t>‹#›</a:t>
            </a:fld>
            <a:endParaRPr lang="it-IT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613401" y="6136071"/>
            <a:ext cx="853059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9"/>
          <p:cNvCxnSpPr/>
          <p:nvPr userDrawn="1"/>
        </p:nvCxnSpPr>
        <p:spPr>
          <a:xfrm>
            <a:off x="8571445" y="6285917"/>
            <a:ext cx="0" cy="423667"/>
          </a:xfrm>
          <a:prstGeom prst="line">
            <a:avLst/>
          </a:prstGeom>
          <a:ln w="12700" cmpd="sng">
            <a:solidFill>
              <a:srgbClr val="5CA3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712449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9542-6C75-4941-9195-FD7573BD17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400" b="0">
                <a:solidFill>
                  <a:srgbClr val="898C93"/>
                </a:solidFill>
                <a:latin typeface="Arial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6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CB42DA4A-7238-4AC1-AD03-05617D558B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7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CC97FDD0-2BFE-45DE-9BE7-203E760F50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4" r:id="rId1"/>
    <p:sldLayoutId id="2147485383" r:id="rId2"/>
    <p:sldLayoutId id="2147485384" r:id="rId3"/>
    <p:sldLayoutId id="2147485386" r:id="rId4"/>
    <p:sldLayoutId id="214748538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5FD39325-00B4-4EA0-85F0-D7E54C68AC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8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88" r:id="rId3"/>
    <p:sldLayoutId id="2147485389" r:id="rId4"/>
    <p:sldLayoutId id="2147485390" r:id="rId5"/>
    <p:sldLayoutId id="2147485391" r:id="rId6"/>
    <p:sldLayoutId id="21474853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83FC8D9B-89D2-40AE-A1D2-22F8284ED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7E926012-65D7-4A00-BB99-F0A201FB39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12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2F6ED4BD-8723-4D53-A623-3578E23F44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15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3" r:id="rId1"/>
    <p:sldLayoutId id="21474853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F1712244-9E47-4197-A001-917E640E3B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717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DEF4563E-59A2-476B-897B-EE37FB9B59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2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fld id="{773D8184-5517-418B-A9C1-8769C60B38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922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6"/>
          <a:stretch/>
        </p:blipFill>
        <p:spPr>
          <a:xfrm>
            <a:off x="4184739" y="-17441"/>
            <a:ext cx="4950076" cy="4332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58" y="4673522"/>
            <a:ext cx="6751780" cy="128564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Importance of Land Reform for Ukraine’s Social and Economic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t="319" r="17912" b="-319"/>
          <a:stretch/>
        </p:blipFill>
        <p:spPr>
          <a:xfrm>
            <a:off x="13784" y="13785"/>
            <a:ext cx="3786260" cy="4315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8" r="19610"/>
          <a:stretch/>
        </p:blipFill>
        <p:spPr>
          <a:xfrm>
            <a:off x="2761581" y="-17441"/>
            <a:ext cx="3588675" cy="43561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4357" y="6027806"/>
            <a:ext cx="6143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Klaus </a:t>
            </a:r>
            <a:r>
              <a:rPr lang="en-US" u="sng" dirty="0" err="1"/>
              <a:t>Deininger</a:t>
            </a:r>
            <a:r>
              <a:rPr lang="en-US" dirty="0"/>
              <a:t>, </a:t>
            </a:r>
            <a:r>
              <a:rPr lang="en-US" dirty="0" err="1"/>
              <a:t>Nizalov</a:t>
            </a:r>
            <a:r>
              <a:rPr lang="en-US" dirty="0"/>
              <a:t> Denys, </a:t>
            </a:r>
            <a:r>
              <a:rPr lang="en-US" dirty="0" err="1"/>
              <a:t>Wael</a:t>
            </a:r>
            <a:r>
              <a:rPr lang="en-US" dirty="0"/>
              <a:t> </a:t>
            </a:r>
            <a:r>
              <a:rPr lang="en-US" dirty="0" err="1"/>
              <a:t>Zakout</a:t>
            </a:r>
            <a:r>
              <a:rPr lang="en-US" dirty="0"/>
              <a:t>, Kathrine </a:t>
            </a:r>
            <a:r>
              <a:rPr lang="en-US" dirty="0" err="1"/>
              <a:t>Kelm</a:t>
            </a:r>
            <a:endParaRPr lang="en-US" dirty="0"/>
          </a:p>
          <a:p>
            <a:r>
              <a:rPr lang="en-US" dirty="0"/>
              <a:t>World Bank, United States of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8374-B2B6-FA41-B76C-76E759C1A258}" type="slidenum">
              <a:rPr lang="it-IT" smtClean="0"/>
              <a:t>9</a:t>
            </a:fld>
            <a:endParaRPr lang="it-IT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98857" y="491845"/>
            <a:ext cx="7596187" cy="4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non-registered land</a:t>
            </a:r>
            <a:endParaRPr lang="uk-UA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8243888" y="6356350"/>
            <a:ext cx="7207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217A7-DD26-484A-9880-39F5BBD127A2}" type="slidenum">
              <a:rPr lang="uk-UA" altLang="uk-UA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uk-UA" altLang="uk-UA" sz="1200" smtClean="0">
              <a:solidFill>
                <a:srgbClr val="898989"/>
              </a:solidFill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3176"/>
          <a:stretch>
            <a:fillRect/>
          </a:stretch>
        </p:blipFill>
        <p:spPr bwMode="auto">
          <a:xfrm>
            <a:off x="2270125" y="1844675"/>
            <a:ext cx="32480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124744"/>
            <a:ext cx="2548702" cy="25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2447925" y="2565400"/>
            <a:ext cx="755650" cy="719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cxnSp>
        <p:nvCxnSpPr>
          <p:cNvPr id="13" name="Прямая со стрелкой 12"/>
          <p:cNvCxnSpPr>
            <a:stCxn id="12" idx="6"/>
            <a:endCxn id="11" idx="1"/>
          </p:cNvCxnSpPr>
          <p:nvPr/>
        </p:nvCxnSpPr>
        <p:spPr>
          <a:xfrm flipV="1">
            <a:off x="3203575" y="2384425"/>
            <a:ext cx="2663825" cy="539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17312"/>
            <a:ext cx="3416949" cy="25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Овал 17"/>
          <p:cNvSpPr/>
          <p:nvPr/>
        </p:nvSpPr>
        <p:spPr>
          <a:xfrm>
            <a:off x="2447925" y="4005263"/>
            <a:ext cx="2195513" cy="9636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cxnSp>
        <p:nvCxnSpPr>
          <p:cNvPr id="16" name="Прямая со стрелкой 18"/>
          <p:cNvCxnSpPr>
            <a:stCxn id="15" idx="6"/>
            <a:endCxn id="14" idx="1"/>
          </p:cNvCxnSpPr>
          <p:nvPr/>
        </p:nvCxnSpPr>
        <p:spPr>
          <a:xfrm>
            <a:off x="4643438" y="4486275"/>
            <a:ext cx="1008062" cy="490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21"/>
          <p:cNvSpPr/>
          <p:nvPr/>
        </p:nvSpPr>
        <p:spPr>
          <a:xfrm>
            <a:off x="5964238" y="3787775"/>
            <a:ext cx="2808287" cy="1181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18" name="Овал 22"/>
          <p:cNvSpPr/>
          <p:nvPr/>
        </p:nvSpPr>
        <p:spPr>
          <a:xfrm>
            <a:off x="6300788" y="5445125"/>
            <a:ext cx="2116137" cy="8366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pic>
        <p:nvPicPr>
          <p:cNvPr id="19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/>
          <a:stretch>
            <a:fillRect/>
          </a:stretch>
        </p:blipFill>
        <p:spPr bwMode="auto">
          <a:xfrm>
            <a:off x="34925" y="1917700"/>
            <a:ext cx="22034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29"/>
          <p:cNvSpPr/>
          <p:nvPr/>
        </p:nvSpPr>
        <p:spPr>
          <a:xfrm>
            <a:off x="6350" y="3897313"/>
            <a:ext cx="2197100" cy="9636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21" name="Овал 30"/>
          <p:cNvSpPr/>
          <p:nvPr/>
        </p:nvSpPr>
        <p:spPr>
          <a:xfrm>
            <a:off x="201613" y="3460750"/>
            <a:ext cx="558800" cy="512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cxnSp>
        <p:nvCxnSpPr>
          <p:cNvPr id="22" name="Прямая со стрелкой 31"/>
          <p:cNvCxnSpPr>
            <a:stCxn id="21" idx="6"/>
            <a:endCxn id="12" idx="2"/>
          </p:cNvCxnSpPr>
          <p:nvPr/>
        </p:nvCxnSpPr>
        <p:spPr>
          <a:xfrm flipV="1">
            <a:off x="760413" y="2924175"/>
            <a:ext cx="1687512" cy="793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34"/>
          <p:cNvCxnSpPr>
            <a:stCxn id="20" idx="7"/>
            <a:endCxn id="15" idx="1"/>
          </p:cNvCxnSpPr>
          <p:nvPr/>
        </p:nvCxnSpPr>
        <p:spPr>
          <a:xfrm>
            <a:off x="1881188" y="4038600"/>
            <a:ext cx="887412" cy="107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gressBar"/>
          <p:cNvSpPr/>
          <p:nvPr/>
        </p:nvSpPr>
        <p:spPr>
          <a:xfrm>
            <a:off x="0" y="6781800"/>
            <a:ext cx="8686800" cy="76200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5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Land Reform Road 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45001"/>
            <a:ext cx="8337582" cy="446631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Improve </a:t>
            </a:r>
            <a:r>
              <a:rPr lang="en-US" b="1" u="sng" dirty="0"/>
              <a:t>protection of rights </a:t>
            </a:r>
            <a:r>
              <a:rPr lang="en-US" dirty="0"/>
              <a:t>of land owners and land users.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Enhance </a:t>
            </a:r>
            <a:r>
              <a:rPr lang="en-US" b="1" u="sng" dirty="0" smtClean="0"/>
              <a:t>transferability</a:t>
            </a:r>
            <a:r>
              <a:rPr lang="en-US" dirty="0" smtClean="0"/>
              <a:t> and provide </a:t>
            </a:r>
            <a:r>
              <a:rPr lang="en-US" dirty="0"/>
              <a:t>for efficient allocation of land resources.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Provide for </a:t>
            </a:r>
            <a:r>
              <a:rPr lang="en-US" b="1" u="sng" dirty="0"/>
              <a:t>transparency</a:t>
            </a:r>
            <a:r>
              <a:rPr lang="en-US" dirty="0"/>
              <a:t> of land governance, preventing corruption.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Provide for </a:t>
            </a:r>
            <a:r>
              <a:rPr lang="en-US" b="1" u="sng" dirty="0"/>
              <a:t>sustainable land use </a:t>
            </a:r>
            <a:r>
              <a:rPr lang="en-US" dirty="0"/>
              <a:t>and development of rural areas.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u="sng" dirty="0"/>
              <a:t>Access to finance </a:t>
            </a:r>
            <a:r>
              <a:rPr lang="en-US" dirty="0"/>
              <a:t>and cross-sectoral issues.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6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665339" y="6491295"/>
            <a:ext cx="261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66541FC-5857-4A7E-BF9C-52BC13814643}" type="slidenum">
              <a:rPr lang="en-US" sz="1000">
                <a:solidFill>
                  <a:prstClr val="white"/>
                </a:solidFill>
                <a:latin typeface="Frutiger 75 Black" charset="0"/>
              </a:rPr>
              <a:pPr/>
              <a:t>1</a:t>
            </a:fld>
            <a:endParaRPr lang="en-US" dirty="0">
              <a:solidFill>
                <a:prstClr val="white"/>
              </a:solidFill>
              <a:latin typeface="Frutiger 75 Black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6860" y="209611"/>
            <a:ext cx="8462029" cy="75670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Land Markets with big benefits – and risks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2646" y="1417164"/>
            <a:ext cx="4143613" cy="2384431"/>
          </a:xfrm>
        </p:spPr>
        <p:txBody>
          <a:bodyPr>
            <a:noAutofit/>
          </a:bodyPr>
          <a:lstStyle/>
          <a:p>
            <a:pPr marL="0" lvl="1" indent="0" eaLnBrk="1" hangingPunct="1"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lvl="1" indent="0" eaLnBrk="1" hangingPunct="1"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 bwMode="auto">
          <a:xfrm>
            <a:off x="307080" y="1417164"/>
            <a:ext cx="8653121" cy="49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404040"/>
              </a:buClr>
              <a:tabLst>
                <a:tab pos="8402638" algn="r"/>
              </a:tabLst>
              <a:defRPr lang="en-US" sz="1600" baseline="0" smtClean="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  <a:defRPr/>
            </a:pPr>
            <a:r>
              <a:rPr lang="en-US" sz="3200" kern="0" dirty="0">
                <a:solidFill>
                  <a:schemeClr val="tx1"/>
                </a:solidFill>
              </a:rPr>
              <a:t>Potential benefits are large</a:t>
            </a:r>
          </a:p>
          <a:p>
            <a:pPr lvl="1" eaLnBrk="1" hangingPunct="1">
              <a:defRPr/>
            </a:pPr>
            <a:r>
              <a:rPr lang="en-US" sz="2400" kern="0" dirty="0">
                <a:solidFill>
                  <a:schemeClr val="tx1"/>
                </a:solidFill>
              </a:rPr>
              <a:t>Land holders: </a:t>
            </a:r>
            <a:r>
              <a:rPr lang="en-US" sz="2400" b="0" kern="0" dirty="0" smtClean="0">
                <a:solidFill>
                  <a:schemeClr val="tx1"/>
                </a:solidFill>
              </a:rPr>
              <a:t>Increase </a:t>
            </a:r>
            <a:r>
              <a:rPr lang="en-US" sz="2400" b="0" kern="0" dirty="0">
                <a:solidFill>
                  <a:schemeClr val="tx1"/>
                </a:solidFill>
              </a:rPr>
              <a:t>in </a:t>
            </a:r>
            <a:r>
              <a:rPr lang="en-US" sz="2400" b="0" kern="0" dirty="0" smtClean="0">
                <a:solidFill>
                  <a:schemeClr val="tx1"/>
                </a:solidFill>
              </a:rPr>
              <a:t>asset value &amp; revenue</a:t>
            </a:r>
            <a:endParaRPr lang="en-US" sz="2400" b="0" kern="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kern="0" dirty="0">
                <a:solidFill>
                  <a:schemeClr val="tx1"/>
                </a:solidFill>
              </a:rPr>
              <a:t>Budget: </a:t>
            </a:r>
            <a:r>
              <a:rPr lang="en-US" sz="2400" b="0" kern="0" dirty="0" smtClean="0">
                <a:solidFill>
                  <a:schemeClr val="tx1"/>
                </a:solidFill>
              </a:rPr>
              <a:t>Revenue from state land sale/rental &amp; tax revenue </a:t>
            </a:r>
            <a:endParaRPr lang="en-US" sz="2400" b="0" kern="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kern="0" dirty="0">
                <a:solidFill>
                  <a:schemeClr val="tx1"/>
                </a:solidFill>
              </a:rPr>
              <a:t>Economy: </a:t>
            </a:r>
            <a:r>
              <a:rPr lang="en-US" sz="2400" b="0" kern="0" dirty="0" smtClean="0">
                <a:solidFill>
                  <a:schemeClr val="tx1"/>
                </a:solidFill>
              </a:rPr>
              <a:t>Rural development </a:t>
            </a:r>
            <a:r>
              <a:rPr lang="en-US" sz="2400" b="0" kern="0" dirty="0">
                <a:solidFill>
                  <a:schemeClr val="tx1"/>
                </a:solidFill>
              </a:rPr>
              <a:t>&amp; </a:t>
            </a:r>
            <a:r>
              <a:rPr lang="en-US" sz="2400" b="0" kern="0" dirty="0" smtClean="0">
                <a:solidFill>
                  <a:schemeClr val="tx1"/>
                </a:solidFill>
              </a:rPr>
              <a:t>SME job growth </a:t>
            </a:r>
            <a:endParaRPr lang="en-US" sz="2400" b="0" kern="0" dirty="0">
              <a:solidFill>
                <a:schemeClr val="tx1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US" sz="3200" kern="0" dirty="0" smtClean="0">
                <a:solidFill>
                  <a:schemeClr val="tx1"/>
                </a:solidFill>
              </a:rPr>
              <a:t>But risks are significant</a:t>
            </a:r>
            <a:endParaRPr lang="en-US" sz="3200" kern="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b="0" kern="0" dirty="0">
                <a:solidFill>
                  <a:schemeClr val="tx1"/>
                </a:solidFill>
              </a:rPr>
              <a:t>Landlessness and social unrest</a:t>
            </a:r>
          </a:p>
          <a:p>
            <a:pPr lvl="1" eaLnBrk="1" hangingPunct="1">
              <a:defRPr/>
            </a:pPr>
            <a:r>
              <a:rPr lang="en-US" sz="2400" b="0" kern="0" dirty="0">
                <a:solidFill>
                  <a:schemeClr val="tx1"/>
                </a:solidFill>
              </a:rPr>
              <a:t>Land raiding &amp; unproductive concentration</a:t>
            </a:r>
          </a:p>
          <a:p>
            <a:pPr lvl="1" eaLnBrk="1" hangingPunct="1"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Entrenching corruption</a:t>
            </a:r>
            <a:endParaRPr lang="en-US" sz="2400" b="0" kern="0" dirty="0">
              <a:solidFill>
                <a:schemeClr val="tx1"/>
              </a:solidFill>
            </a:endParaRPr>
          </a:p>
          <a:p>
            <a:pPr marL="0" lvl="1" indent="0" eaLnBrk="1" hangingPunct="1">
              <a:buNone/>
              <a:defRPr/>
            </a:pPr>
            <a:endParaRPr lang="en-US" sz="1100" b="0" kern="0" dirty="0" smtClean="0">
              <a:solidFill>
                <a:schemeClr val="tx1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US" sz="3200" kern="0" dirty="0">
                <a:solidFill>
                  <a:schemeClr val="tx1"/>
                </a:solidFill>
              </a:rPr>
              <a:t>Lack of trust to the Government</a:t>
            </a:r>
          </a:p>
          <a:p>
            <a:pPr lvl="1" eaLnBrk="1" hangingPunct="1">
              <a:defRPr/>
            </a:pPr>
            <a:r>
              <a:rPr lang="en-US" sz="2400" b="0" kern="0" dirty="0">
                <a:solidFill>
                  <a:schemeClr val="tx1"/>
                </a:solidFill>
              </a:rPr>
              <a:t>Population is opposing the market </a:t>
            </a:r>
            <a:r>
              <a:rPr lang="en-US" sz="2400" b="0" kern="0" dirty="0" smtClean="0">
                <a:solidFill>
                  <a:schemeClr val="tx1"/>
                </a:solidFill>
              </a:rPr>
              <a:t>opening</a:t>
            </a:r>
            <a:endParaRPr lang="en-US" sz="2400" b="0" kern="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2400" b="0" kern="0" dirty="0">
                <a:solidFill>
                  <a:schemeClr val="tx1"/>
                </a:solidFill>
              </a:rPr>
              <a:t>Population is not aware of their land </a:t>
            </a:r>
            <a:r>
              <a:rPr lang="en-US" sz="2400" b="0" kern="0" dirty="0" smtClean="0">
                <a:solidFill>
                  <a:schemeClr val="tx1"/>
                </a:solidFill>
              </a:rPr>
              <a:t>right</a:t>
            </a:r>
            <a:endParaRPr lang="en-US" sz="1800" b="0" kern="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endParaRPr lang="en-US" sz="1800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357189" y="1360113"/>
            <a:ext cx="8531452" cy="506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404040"/>
              </a:buClr>
              <a:tabLst>
                <a:tab pos="8402638" algn="r"/>
              </a:tabLst>
              <a:defRPr lang="en-US" sz="1600" baseline="0" smtClean="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lnSpc>
                <a:spcPct val="100000"/>
              </a:lnSpc>
              <a:buNone/>
              <a:defRPr/>
            </a:pPr>
            <a:r>
              <a:rPr lang="en-US" sz="3200" kern="0" dirty="0" smtClean="0">
                <a:solidFill>
                  <a:schemeClr val="tx1"/>
                </a:solidFill>
              </a:rPr>
              <a:t>Transparency</a:t>
            </a:r>
            <a:endParaRPr lang="en-US" sz="3200" b="0" kern="0" dirty="0">
              <a:solidFill>
                <a:schemeClr val="tx1"/>
              </a:solidFill>
            </a:endParaRPr>
          </a:p>
          <a:p>
            <a:pPr marL="571500" lvl="1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E-auctions and e-services</a:t>
            </a:r>
          </a:p>
          <a:p>
            <a:pPr marL="571500" lvl="1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Land </a:t>
            </a:r>
            <a:r>
              <a:rPr lang="en-US" sz="2400" b="0" kern="0" dirty="0">
                <a:solidFill>
                  <a:schemeClr val="tx1"/>
                </a:solidFill>
              </a:rPr>
              <a:t>management plans at rayon/</a:t>
            </a:r>
            <a:r>
              <a:rPr lang="en-US" sz="2400" b="0" kern="0" dirty="0" err="1">
                <a:solidFill>
                  <a:schemeClr val="tx1"/>
                </a:solidFill>
              </a:rPr>
              <a:t>hromada</a:t>
            </a:r>
            <a:r>
              <a:rPr lang="en-US" sz="2400" b="0" kern="0" dirty="0">
                <a:solidFill>
                  <a:schemeClr val="tx1"/>
                </a:solidFill>
              </a:rPr>
              <a:t> level</a:t>
            </a:r>
            <a:endParaRPr lang="en-US" sz="2400" b="0" kern="0" dirty="0" smtClean="0">
              <a:solidFill>
                <a:schemeClr val="tx1"/>
              </a:solidFill>
            </a:endParaRPr>
          </a:p>
          <a:p>
            <a:pPr marL="571500" lvl="1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Independent land governance monitoring </a:t>
            </a:r>
          </a:p>
          <a:p>
            <a:pPr marL="571500" lvl="1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Information campaign</a:t>
            </a:r>
          </a:p>
          <a:p>
            <a:pPr marL="571500" lvl="1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1050" b="0" kern="0" dirty="0">
              <a:solidFill>
                <a:schemeClr val="tx1"/>
              </a:solidFill>
            </a:endParaRPr>
          </a:p>
          <a:p>
            <a:pPr marL="0" lvl="1" indent="0" eaLnBrk="1" hangingPunct="1">
              <a:lnSpc>
                <a:spcPct val="100000"/>
              </a:lnSpc>
              <a:buNone/>
              <a:defRPr/>
            </a:pPr>
            <a:r>
              <a:rPr lang="en-US" sz="3200" kern="0" dirty="0" smtClean="0">
                <a:solidFill>
                  <a:schemeClr val="tx1"/>
                </a:solidFill>
              </a:rPr>
              <a:t>Sustainability &amp; local growth</a:t>
            </a:r>
            <a:endParaRPr lang="en-US" sz="3200" b="0" kern="0" dirty="0">
              <a:solidFill>
                <a:schemeClr val="tx1"/>
              </a:solidFill>
            </a:endParaRPr>
          </a:p>
          <a:p>
            <a:pPr marL="742950" lvl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Re-investment of revenue </a:t>
            </a:r>
            <a:r>
              <a:rPr lang="en-US" sz="2400" b="0" kern="0" dirty="0">
                <a:solidFill>
                  <a:schemeClr val="tx1"/>
                </a:solidFill>
              </a:rPr>
              <a:t>from state </a:t>
            </a:r>
            <a:r>
              <a:rPr lang="en-US" sz="2400" b="0" kern="0" dirty="0" smtClean="0">
                <a:solidFill>
                  <a:schemeClr val="tx1"/>
                </a:solidFill>
              </a:rPr>
              <a:t>&amp; communal land</a:t>
            </a:r>
          </a:p>
          <a:p>
            <a:pPr marL="1289050" lvl="3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Inventory, registration &amp; error correction</a:t>
            </a:r>
          </a:p>
          <a:p>
            <a:pPr marL="1289050" lvl="3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Preparing new land plots for auction</a:t>
            </a:r>
          </a:p>
          <a:p>
            <a:pPr marL="1289050" lvl="3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Community boundary registration</a:t>
            </a:r>
          </a:p>
          <a:p>
            <a:pPr marL="742950" lvl="2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Responsibility and conflict resolution (Land ombudsman)</a:t>
            </a:r>
            <a:endParaRPr lang="en-US" sz="2400" b="0" kern="0" dirty="0">
              <a:solidFill>
                <a:schemeClr val="tx1"/>
              </a:solidFill>
            </a:endParaRPr>
          </a:p>
          <a:p>
            <a:pPr marL="0" lvl="1" indent="0" eaLnBrk="1" hangingPunct="1">
              <a:lnSpc>
                <a:spcPct val="100000"/>
              </a:lnSpc>
              <a:buNone/>
              <a:defRPr/>
            </a:pPr>
            <a:endParaRPr lang="en-US" sz="1000" kern="0" dirty="0">
              <a:solidFill>
                <a:schemeClr val="tx1"/>
              </a:solidFill>
            </a:endParaRPr>
          </a:p>
          <a:p>
            <a:pPr marL="0" lvl="1" indent="0" eaLnBrk="1" hangingPunct="1">
              <a:lnSpc>
                <a:spcPct val="100000"/>
              </a:lnSpc>
              <a:buNone/>
              <a:defRPr/>
            </a:pPr>
            <a:r>
              <a:rPr lang="en-US" sz="3200" kern="0" dirty="0" smtClean="0">
                <a:solidFill>
                  <a:schemeClr val="tx1"/>
                </a:solidFill>
              </a:rPr>
              <a:t>Scope for wide political support </a:t>
            </a:r>
          </a:p>
          <a:p>
            <a:pPr marL="571500" lvl="1" eaLnBrk="1" hangingPunct="1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1800" b="0" kern="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9" y="301624"/>
            <a:ext cx="8531452" cy="7276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Ensuring sustainability and procedural safeguards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Capacity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Developmen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 for Evidence-Based Land &amp; Agricultural Policy Making in Ukraine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47" y="1422507"/>
            <a:ext cx="7917142" cy="4660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Stared in 2015: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Infrastructure for transparency and accountability of land decision making: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Monitoring of Land Governance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Remote sensing of agricultural land use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Supporting policy dialog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9C04-8DE7-46FC-B221-BE0032576655}" type="slidenum">
              <a:rPr lang="ru-RU" altLang="uk-UA" smtClean="0"/>
              <a:pPr/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773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145" y="294259"/>
            <a:ext cx="6995160" cy="6303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Monitoring of Land Governance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218693"/>
            <a:ext cx="2133600" cy="365125"/>
          </a:xfrm>
        </p:spPr>
        <p:txBody>
          <a:bodyPr/>
          <a:lstStyle/>
          <a:p>
            <a:fld id="{AAE509C0-7674-4D8C-9B13-DC596A120F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852" y="2431792"/>
            <a:ext cx="7944712" cy="37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endParaRPr lang="uk-UA" sz="2400" b="0" dirty="0"/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b="0" dirty="0"/>
              <a:t>6 functional areas of land governance + Land Reform (country specific)</a:t>
            </a: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uk-UA" sz="2400" b="0" dirty="0"/>
              <a:t>140 </a:t>
            </a:r>
            <a:r>
              <a:rPr lang="en-US" sz="2400" b="0" dirty="0"/>
              <a:t>indicators for universe of 490 </a:t>
            </a:r>
            <a:r>
              <a:rPr lang="en-US" sz="2400" b="0" dirty="0" err="1"/>
              <a:t>rayons</a:t>
            </a:r>
            <a:r>
              <a:rPr lang="en-US" sz="2400" b="0" dirty="0"/>
              <a:t> and 182 cities</a:t>
            </a: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b="0" dirty="0"/>
              <a:t>Based on administrative data</a:t>
            </a:r>
            <a:endParaRPr lang="uk-UA" sz="2400" b="0" dirty="0"/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b="0" dirty="0"/>
              <a:t>Compliant with FAO VGGT</a:t>
            </a: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b="0" dirty="0"/>
              <a:t>Effective institutional arrangement</a:t>
            </a: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400" b="0" dirty="0"/>
              <a:t>Pilot Implementation – April-December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037" y="1387504"/>
            <a:ext cx="8374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656"/>
            <a:r>
              <a:rPr lang="en-US" sz="2400" i="1" dirty="0"/>
              <a:t>A system for collecting, processing and publishing data on the state of land governance at regionally disaggregated level</a:t>
            </a:r>
            <a:r>
              <a:rPr lang="uk-UA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673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77" y="305267"/>
            <a:ext cx="7510895" cy="6710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Sources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of Administrative Data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09C0-7674-4D8C-9B13-DC596A120F8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51985" y="1387682"/>
            <a:ext cx="7985515" cy="4833913"/>
            <a:chOff x="551984" y="1143001"/>
            <a:chExt cx="7985515" cy="4049815"/>
          </a:xfrm>
        </p:grpSpPr>
        <p:pic>
          <p:nvPicPr>
            <p:cNvPr id="3" name="Picture 2" descr="http://kyivoblzem.gov.ua/userfiles/news/33_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79" y="1143001"/>
              <a:ext cx="1866568" cy="1031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51984" y="1220664"/>
              <a:ext cx="7985515" cy="3972152"/>
              <a:chOff x="551984" y="1244912"/>
              <a:chExt cx="7985515" cy="3972152"/>
            </a:xfrm>
          </p:grpSpPr>
          <p:sp>
            <p:nvSpPr>
              <p:cNvPr id="4" name="TextBox 2"/>
              <p:cNvSpPr txBox="1"/>
              <p:nvPr/>
            </p:nvSpPr>
            <p:spPr>
              <a:xfrm>
                <a:off x="551984" y="1295653"/>
                <a:ext cx="2256047" cy="120032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err="1"/>
                  <a:t>StateGeoCadastre</a:t>
                </a:r>
                <a:endParaRPr lang="uk-UA" dirty="0"/>
              </a:p>
              <a:p>
                <a:pPr algn="ctr"/>
                <a:r>
                  <a:rPr lang="uk-UA" dirty="0"/>
                  <a:t> (</a:t>
                </a:r>
                <a:r>
                  <a:rPr lang="en-US" dirty="0"/>
                  <a:t>SE Center for State Land Cadastre</a:t>
                </a:r>
                <a:r>
                  <a:rPr lang="uk-UA" dirty="0"/>
                  <a:t>)</a:t>
                </a:r>
                <a:endParaRPr lang="en-US" dirty="0"/>
              </a:p>
            </p:txBody>
          </p:sp>
          <p:sp>
            <p:nvSpPr>
              <p:cNvPr id="5" name="TextBox 8"/>
              <p:cNvSpPr txBox="1"/>
              <p:nvPr/>
            </p:nvSpPr>
            <p:spPr>
              <a:xfrm>
                <a:off x="551984" y="2349484"/>
                <a:ext cx="2256047" cy="92333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Ministry of Justice</a:t>
                </a:r>
              </a:p>
              <a:p>
                <a:pPr algn="ctr"/>
                <a:r>
                  <a:rPr lang="en-US" dirty="0"/>
                  <a:t>(State Registry of Rights)</a:t>
                </a:r>
              </a:p>
            </p:txBody>
          </p:sp>
          <p:pic>
            <p:nvPicPr>
              <p:cNvPr id="6" name="Picture 4" descr="http://pravdatyt.com/site_data/imgs/18751/im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1207" y="2138770"/>
                <a:ext cx="1026033" cy="838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http://www.lg.ukrstat.gov.ua/images/gerb_1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043" y="3054354"/>
                <a:ext cx="1273500" cy="929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11"/>
              <p:cNvSpPr txBox="1"/>
              <p:nvPr/>
            </p:nvSpPr>
            <p:spPr>
              <a:xfrm>
                <a:off x="551984" y="3324450"/>
                <a:ext cx="2256047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State Statistics</a:t>
                </a:r>
              </a:p>
            </p:txBody>
          </p:sp>
          <p:pic>
            <p:nvPicPr>
              <p:cNvPr id="9" name="Picture 8" descr="https://upload.wikimedia.org/wikipedia/commons/b/b8/DFS_Ukraine_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768" y="1244912"/>
                <a:ext cx="1024781" cy="853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13"/>
              <p:cNvSpPr txBox="1"/>
              <p:nvPr/>
            </p:nvSpPr>
            <p:spPr>
              <a:xfrm>
                <a:off x="6393242" y="1429530"/>
                <a:ext cx="2144256" cy="64633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State Fiscal Service</a:t>
                </a:r>
              </a:p>
            </p:txBody>
          </p:sp>
          <p:pic>
            <p:nvPicPr>
              <p:cNvPr id="11" name="Picture 12" descr="http://old.dknii.gov.ua/sites/default/files/images/newsflash_favicon.g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711" y="2205957"/>
                <a:ext cx="762034" cy="848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6"/>
              <p:cNvSpPr txBox="1"/>
              <p:nvPr/>
            </p:nvSpPr>
            <p:spPr>
              <a:xfrm>
                <a:off x="6393242" y="2350812"/>
                <a:ext cx="2144257" cy="64633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State Court Administration</a:t>
                </a:r>
              </a:p>
            </p:txBody>
          </p:sp>
          <p:pic>
            <p:nvPicPr>
              <p:cNvPr id="13" name="Picture 14" descr="http://news.tendergid.ua/files/modules/main/6263_html_235e0516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908" y="3183363"/>
                <a:ext cx="1071562" cy="800100"/>
              </a:xfrm>
              <a:prstGeom prst="ellipse">
                <a:avLst/>
              </a:prstGeom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8"/>
              <p:cNvSpPr txBox="1"/>
              <p:nvPr/>
            </p:nvSpPr>
            <p:spPr>
              <a:xfrm>
                <a:off x="6393242" y="3324451"/>
                <a:ext cx="2144256" cy="64633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State Water Agency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4071834" y="1545952"/>
                <a:ext cx="1243936" cy="2869879"/>
                <a:chOff x="4819512" y="2318103"/>
                <a:chExt cx="1658581" cy="3826505"/>
              </a:xfrm>
              <a:solidFill>
                <a:srgbClr val="5CA33A"/>
              </a:solidFill>
            </p:grpSpPr>
            <p:sp>
              <p:nvSpPr>
                <p:cNvPr id="16" name="Стрелка углом 15"/>
                <p:cNvSpPr/>
                <p:nvPr/>
              </p:nvSpPr>
              <p:spPr>
                <a:xfrm rot="5400000">
                  <a:off x="3439519" y="3736372"/>
                  <a:ext cx="3826501" cy="989964"/>
                </a:xfrm>
                <a:prstGeom prst="bentArrow">
                  <a:avLst>
                    <a:gd name="adj1" fmla="val 8604"/>
                    <a:gd name="adj2" fmla="val 15778"/>
                    <a:gd name="adj3" fmla="val 25000"/>
                    <a:gd name="adj4" fmla="val 43750"/>
                  </a:avLst>
                </a:prstGeom>
                <a:grpFill/>
                <a:ln>
                  <a:solidFill>
                    <a:srgbClr val="0B4F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Стрелка углом 16"/>
                <p:cNvSpPr/>
                <p:nvPr/>
              </p:nvSpPr>
              <p:spPr>
                <a:xfrm rot="5400000" flipV="1">
                  <a:off x="4041323" y="3843834"/>
                  <a:ext cx="3826501" cy="775040"/>
                </a:xfrm>
                <a:prstGeom prst="bentArrow">
                  <a:avLst>
                    <a:gd name="adj1" fmla="val 8604"/>
                    <a:gd name="adj2" fmla="val 15778"/>
                    <a:gd name="adj3" fmla="val 25000"/>
                    <a:gd name="adj4" fmla="val 43750"/>
                  </a:avLst>
                </a:prstGeom>
                <a:grpFill/>
                <a:ln>
                  <a:solidFill>
                    <a:srgbClr val="0B4F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Стрелка углом 17"/>
                <p:cNvSpPr/>
                <p:nvPr/>
              </p:nvSpPr>
              <p:spPr>
                <a:xfrm rot="5400000">
                  <a:off x="4088763" y="4385618"/>
                  <a:ext cx="2489738" cy="1028240"/>
                </a:xfrm>
                <a:prstGeom prst="bentArrow">
                  <a:avLst>
                    <a:gd name="adj1" fmla="val 8604"/>
                    <a:gd name="adj2" fmla="val 15778"/>
                    <a:gd name="adj3" fmla="val 25000"/>
                    <a:gd name="adj4" fmla="val 43750"/>
                  </a:avLst>
                </a:prstGeom>
                <a:grpFill/>
                <a:ln>
                  <a:solidFill>
                    <a:srgbClr val="0B4F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Стрелка углом 18"/>
                <p:cNvSpPr/>
                <p:nvPr/>
              </p:nvSpPr>
              <p:spPr>
                <a:xfrm rot="5400000">
                  <a:off x="4756013" y="5052865"/>
                  <a:ext cx="1195893" cy="987587"/>
                </a:xfrm>
                <a:prstGeom prst="bentArrow">
                  <a:avLst>
                    <a:gd name="adj1" fmla="val 8604"/>
                    <a:gd name="adj2" fmla="val 15778"/>
                    <a:gd name="adj3" fmla="val 25000"/>
                    <a:gd name="adj4" fmla="val 43750"/>
                  </a:avLst>
                </a:prstGeom>
                <a:grpFill/>
                <a:ln>
                  <a:solidFill>
                    <a:srgbClr val="0B4F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Стрелка углом 19"/>
                <p:cNvSpPr/>
                <p:nvPr/>
              </p:nvSpPr>
              <p:spPr>
                <a:xfrm rot="5400000" flipV="1">
                  <a:off x="4783955" y="4450470"/>
                  <a:ext cx="2477238" cy="911036"/>
                </a:xfrm>
                <a:prstGeom prst="bentArrow">
                  <a:avLst>
                    <a:gd name="adj1" fmla="val 8604"/>
                    <a:gd name="adj2" fmla="val 15778"/>
                    <a:gd name="adj3" fmla="val 25000"/>
                    <a:gd name="adj4" fmla="val 43750"/>
                  </a:avLst>
                </a:prstGeom>
                <a:grpFill/>
                <a:ln>
                  <a:solidFill>
                    <a:srgbClr val="0B4F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Стрелка углом 20"/>
                <p:cNvSpPr/>
                <p:nvPr/>
              </p:nvSpPr>
              <p:spPr>
                <a:xfrm rot="5400000" flipV="1">
                  <a:off x="5424629" y="5091143"/>
                  <a:ext cx="1195894" cy="911035"/>
                </a:xfrm>
                <a:prstGeom prst="bentArrow">
                  <a:avLst>
                    <a:gd name="adj1" fmla="val 8604"/>
                    <a:gd name="adj2" fmla="val 15778"/>
                    <a:gd name="adj3" fmla="val 25000"/>
                    <a:gd name="adj4" fmla="val 43750"/>
                  </a:avLst>
                </a:prstGeom>
                <a:grpFill/>
                <a:ln>
                  <a:solidFill>
                    <a:srgbClr val="0B4F3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440180" y="4386067"/>
                <a:ext cx="6560820" cy="830997"/>
                <a:chOff x="126378" y="6104922"/>
                <a:chExt cx="10881360" cy="1107995"/>
              </a:xfrm>
            </p:grpSpPr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126378" y="6205483"/>
                  <a:ext cx="10881360" cy="483379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24" name="TextBox 31"/>
                <p:cNvSpPr txBox="1"/>
                <p:nvPr/>
              </p:nvSpPr>
              <p:spPr>
                <a:xfrm>
                  <a:off x="278482" y="6104922"/>
                  <a:ext cx="10495246" cy="11079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sz="2400" dirty="0"/>
                    <a:t>Automated Monitoring System</a:t>
                  </a:r>
                </a:p>
                <a:p>
                  <a:pPr algn="ctr"/>
                  <a:endParaRPr lang="en-US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116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234344" y="1507130"/>
            <a:ext cx="4379090" cy="497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883">
              <a:lnSpc>
                <a:spcPct val="115000"/>
              </a:lnSpc>
              <a:spcAft>
                <a:spcPts val="750"/>
              </a:spcAft>
              <a:tabLst>
                <a:tab pos="135255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 of land registered in the Land Cadaster (private and state separately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02883">
              <a:lnSpc>
                <a:spcPct val="115000"/>
              </a:lnSpc>
              <a:spcAft>
                <a:spcPts val="750"/>
              </a:spcAft>
              <a:tabLst>
                <a:tab pos="135255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Transactions per 1,000 landowners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separately rental and other: sales, gifts, exchange, inheritance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02883">
              <a:lnSpc>
                <a:spcPct val="115000"/>
              </a:lnSpc>
              <a:spcAft>
                <a:spcPts val="750"/>
              </a:spcAft>
              <a:tabLst>
                <a:tab pos="135255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Land tax declarations per 1,000 of private land owners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02883">
              <a:lnSpc>
                <a:spcPct val="115000"/>
              </a:lnSpc>
              <a:spcAft>
                <a:spcPts val="750"/>
              </a:spcAft>
              <a:tabLst>
                <a:tab pos="135255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 of land related disputes in court  per 10,000 landowners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separately for administrative and civil)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775" y="4389924"/>
            <a:ext cx="402519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Map: Index of Land Governance </a:t>
            </a:r>
            <a:br>
              <a:rPr lang="en-US" i="1" dirty="0"/>
            </a:br>
            <a:r>
              <a:rPr lang="en-US" i="1" dirty="0"/>
              <a:t>        (1 is the top rank)</a:t>
            </a:r>
            <a:br>
              <a:rPr lang="en-US" i="1" dirty="0"/>
            </a:br>
            <a:endParaRPr lang="en-US" sz="1000" i="1" dirty="0"/>
          </a:p>
          <a:p>
            <a:r>
              <a:rPr lang="en-US" i="1" dirty="0"/>
              <a:t>Information on temporary occupied territory of AR Crimea and the conflict zone of Luhansk and Donetsk regions is not available</a:t>
            </a:r>
            <a:r>
              <a:rPr lang="uk-UA" i="1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09C0-7674-4D8C-9B13-DC596A120F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3060" y="212511"/>
            <a:ext cx="8017658" cy="82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ctr" eaLnBrk="1" fontAlgn="auto" hangingPunct="1">
              <a:spcAft>
                <a:spcPts val="0"/>
              </a:spcAft>
              <a:buFont typeface="Arial" charset="0"/>
              <a:defRPr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  <a:cs typeface="Andes ExtraLight" pitchFamily="50" charset="0"/>
              </a:defRPr>
            </a:lvl2pPr>
            <a:lvl3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  <a:cs typeface="Andes ExtraLight" pitchFamily="50" charset="0"/>
              </a:defRPr>
            </a:lvl3pPr>
            <a:lvl4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  <a:cs typeface="Andes ExtraLight" pitchFamily="50" charset="0"/>
              </a:defRPr>
            </a:lvl4pPr>
            <a:lvl5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  <a:cs typeface="Andes ExtraLight" pitchFamily="50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</a:defRPr>
            </a:lvl9pPr>
          </a:lstStyle>
          <a:p>
            <a:r>
              <a:rPr lang="en-US" sz="2800" dirty="0" smtClean="0"/>
              <a:t>Monitoring </a:t>
            </a:r>
            <a:r>
              <a:rPr lang="en-US" sz="2800" dirty="0"/>
              <a:t>for Policy Decision Making: Land Governance Index</a:t>
            </a:r>
          </a:p>
        </p:txBody>
      </p:sp>
      <p:pic>
        <p:nvPicPr>
          <p:cNvPr id="9" name="Picture 8" descr="H:\Ranking\Grap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7" y="1507130"/>
            <a:ext cx="4196790" cy="281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9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92011"/>
            <a:ext cx="7982333" cy="5135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Implications and Challenges: next steps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83646" y="1341039"/>
            <a:ext cx="3636170" cy="479822"/>
          </a:xfrm>
        </p:spPr>
        <p:txBody>
          <a:bodyPr/>
          <a:lstStyle/>
          <a:p>
            <a:r>
              <a:rPr lang="en-US" sz="2000" u="sng" dirty="0"/>
              <a:t>Results so far:</a:t>
            </a:r>
            <a:endParaRPr lang="uk-UA" sz="20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2472" y="1911510"/>
            <a:ext cx="3518028" cy="42089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Institutional arrangement is made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Collaboration among the stakeholders is established and tested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Base-line </a:t>
            </a:r>
            <a:r>
              <a:rPr lang="en-US" sz="2000" dirty="0"/>
              <a:t>data is collected and published on the Project web site (</a:t>
            </a:r>
            <a:r>
              <a:rPr lang="en-US" sz="2000" dirty="0">
                <a:solidFill>
                  <a:srgbClr val="0070C0"/>
                </a:solidFill>
              </a:rPr>
              <a:t>land.kse.org.ua</a:t>
            </a:r>
            <a:r>
              <a:rPr lang="en-US" sz="2000" dirty="0"/>
              <a:t>)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Cabinet of Ministers Resolution on Monitoring is developed and submitted to CMU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6548" y="1341039"/>
            <a:ext cx="3637598" cy="479822"/>
          </a:xfrm>
        </p:spPr>
        <p:txBody>
          <a:bodyPr/>
          <a:lstStyle/>
          <a:p>
            <a:r>
              <a:rPr lang="en-US" sz="2000" u="sng" dirty="0"/>
              <a:t>Next steps:</a:t>
            </a:r>
            <a:endParaRPr lang="uk-UA" sz="2000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259542" y="1827293"/>
            <a:ext cx="4470910" cy="429321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Sustain the Monitoring system</a:t>
            </a:r>
          </a:p>
          <a:p>
            <a:pPr marL="569913"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Methodology</a:t>
            </a:r>
            <a:endParaRPr lang="en-US" dirty="0"/>
          </a:p>
          <a:p>
            <a:pPr marL="569913"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Reporting software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Develop </a:t>
            </a:r>
            <a:r>
              <a:rPr lang="en-US" sz="2000" dirty="0"/>
              <a:t>capacity to use evidence for reform design &amp; keeping track</a:t>
            </a:r>
          </a:p>
          <a:p>
            <a:pPr marL="630238" lvl="1" indent="-3460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Analytical papers &amp; public debate</a:t>
            </a:r>
          </a:p>
          <a:p>
            <a:pPr marL="630238" lvl="1" indent="-3460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Data updates on monitoring web-site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Help address broader policy constraints &amp; document impact of doing </a:t>
            </a:r>
            <a:r>
              <a:rPr lang="en-US" sz="2000" dirty="0" smtClean="0"/>
              <a:t>so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09C0-7674-4D8C-9B13-DC596A120F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18" y="270044"/>
            <a:ext cx="8551248" cy="82815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rPr>
              <a:t>Remote sensing – new sources of information for decision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8374-B2B6-FA41-B76C-76E759C1A258}" type="slidenum">
              <a:rPr lang="it-IT" smtClean="0"/>
              <a:t>8</a:t>
            </a:fld>
            <a:endParaRPr lang="it-IT"/>
          </a:p>
        </p:txBody>
      </p:sp>
      <p:pic>
        <p:nvPicPr>
          <p:cNvPr id="8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/>
          <a:stretch/>
        </p:blipFill>
        <p:spPr bwMode="auto">
          <a:xfrm>
            <a:off x="170012" y="1417639"/>
            <a:ext cx="3362241" cy="4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89765" y="1424441"/>
            <a:ext cx="5261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+mn-lt"/>
              </a:rPr>
              <a:t>Up to date information on the land use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400" b="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+mn-lt"/>
              </a:rPr>
              <a:t>Information for planning</a:t>
            </a:r>
          </a:p>
          <a:p>
            <a:pPr>
              <a:lnSpc>
                <a:spcPct val="90000"/>
              </a:lnSpc>
            </a:pPr>
            <a:endParaRPr lang="en-US" sz="1400" b="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+mn-lt"/>
              </a:rPr>
              <a:t>Identification of: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+mn-lt"/>
              </a:rPr>
              <a:t>non-registered use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+mn-lt"/>
              </a:rPr>
              <a:t>non-authorized use of state and communal land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0" dirty="0">
                <a:latin typeface="+mn-lt"/>
              </a:rPr>
              <a:t>non-authorized use </a:t>
            </a:r>
            <a:r>
              <a:rPr lang="en-US" sz="2400" b="0" dirty="0" smtClean="0">
                <a:latin typeface="+mn-lt"/>
              </a:rPr>
              <a:t>of protected areas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0" dirty="0" smtClean="0">
                <a:latin typeface="+mn-lt"/>
              </a:rPr>
              <a:t>Identification of scope for registration, error-correction and other improvements in the Cadaster and Registry of Rights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24178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Bank Group Fixed 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vide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tact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8294</TotalTime>
  <Words>599</Words>
  <Application>Microsoft Office PowerPoint</Application>
  <PresentationFormat>On-screen Show (4:3)</PresentationFormat>
  <Paragraphs>105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ＭＳ Ｐゴシック</vt:lpstr>
      <vt:lpstr>ＭＳ Ｐゴシック</vt:lpstr>
      <vt:lpstr>Andes ExtraLight</vt:lpstr>
      <vt:lpstr>Arial</vt:lpstr>
      <vt:lpstr>Arial Bold</vt:lpstr>
      <vt:lpstr>Calibri</vt:lpstr>
      <vt:lpstr>Frutiger 75 Black</vt:lpstr>
      <vt:lpstr>Times New Roman</vt:lpstr>
      <vt:lpstr>Trebuchet MS</vt:lpstr>
      <vt:lpstr>Wingdings</vt:lpstr>
      <vt:lpstr>World Bank Group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Divider Options</vt:lpstr>
      <vt:lpstr>Contact Slide</vt:lpstr>
      <vt:lpstr>The Importance of Land Reform for Ukraine’s Social and Economic Development</vt:lpstr>
      <vt:lpstr>Land Markets with big benefits – and risks</vt:lpstr>
      <vt:lpstr>Ensuring sustainability and procedural safeguards</vt:lpstr>
      <vt:lpstr>Capacity Developmen for Evidence-Based Land &amp; Agricultural Policy Making in Ukraine Project </vt:lpstr>
      <vt:lpstr>Monitoring of Land Governance</vt:lpstr>
      <vt:lpstr>Sources of Administrative Data</vt:lpstr>
      <vt:lpstr>PowerPoint Presentation</vt:lpstr>
      <vt:lpstr>Implications and Challenges: next steps</vt:lpstr>
      <vt:lpstr>Remote sensing – new sources of information for decision making</vt:lpstr>
      <vt:lpstr>PowerPoint Presentation</vt:lpstr>
      <vt:lpstr>Land Reform Road Map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Denys N</cp:lastModifiedBy>
  <cp:revision>630</cp:revision>
  <cp:lastPrinted>2017-01-24T11:59:52Z</cp:lastPrinted>
  <dcterms:created xsi:type="dcterms:W3CDTF">2014-08-08T18:48:31Z</dcterms:created>
  <dcterms:modified xsi:type="dcterms:W3CDTF">2017-03-29T09:44:39Z</dcterms:modified>
</cp:coreProperties>
</file>