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17"/>
  </p:notesMasterIdLst>
  <p:sldIdLst>
    <p:sldId id="282" r:id="rId2"/>
    <p:sldId id="379" r:id="rId3"/>
    <p:sldId id="367" r:id="rId4"/>
    <p:sldId id="370" r:id="rId5"/>
    <p:sldId id="381" r:id="rId6"/>
    <p:sldId id="377" r:id="rId7"/>
    <p:sldId id="376" r:id="rId8"/>
    <p:sldId id="369" r:id="rId9"/>
    <p:sldId id="362" r:id="rId10"/>
    <p:sldId id="354" r:id="rId11"/>
    <p:sldId id="372" r:id="rId12"/>
    <p:sldId id="373" r:id="rId13"/>
    <p:sldId id="374" r:id="rId14"/>
    <p:sldId id="350" r:id="rId15"/>
    <p:sldId id="3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4"/>
    <a:srgbClr val="F04F43"/>
    <a:srgbClr val="D33E2C"/>
    <a:srgbClr val="F16143"/>
    <a:srgbClr val="A7C539"/>
    <a:srgbClr val="00BBCE"/>
    <a:srgbClr val="E4E541"/>
    <a:srgbClr val="F15B43"/>
    <a:srgbClr val="01BBCE"/>
    <a:srgbClr val="01BA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F29340-B5C4-4115-B549-6FF745C08425}" v="35" dt="2020-06-30T08:57:11.3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9"/>
  </p:normalViewPr>
  <p:slideViewPr>
    <p:cSldViewPr snapToGrid="0" snapToObjects="1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92823-8173-474A-90E4-62420C6C0F21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33E5B-C236-4DB8-83D7-20503B61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572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8F10D-A22B-43B0-88EB-32A6B05B6A9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6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"/>
            <a:ext cx="12192000" cy="2284013"/>
          </a:xfrm>
          <a:prstGeom prst="rect">
            <a:avLst/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2284021"/>
            <a:ext cx="12192000" cy="4573987"/>
          </a:xfrm>
          <a:prstGeom prst="rect">
            <a:avLst/>
          </a:prstGeom>
          <a:solidFill>
            <a:srgbClr val="A7C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800">
              <a:solidFill>
                <a:srgbClr val="A7C53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3908233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511110"/>
            <a:ext cx="4114800" cy="365125"/>
          </a:xfrm>
        </p:spPr>
        <p:txBody>
          <a:bodyPr anchor="t" anchorCtr="0"/>
          <a:lstStyle>
            <a:lvl1pPr algn="r">
              <a:defRPr>
                <a:solidFill>
                  <a:srgbClr val="A7C539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369" y="542158"/>
            <a:ext cx="1027440" cy="121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2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"/>
            <a:ext cx="12192000" cy="2284013"/>
          </a:xfrm>
          <a:prstGeom prst="rect">
            <a:avLst/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2284021"/>
            <a:ext cx="12192000" cy="4573987"/>
          </a:xfrm>
          <a:prstGeom prst="rect">
            <a:avLst/>
          </a:prstGeom>
          <a:solidFill>
            <a:srgbClr val="F16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800">
              <a:solidFill>
                <a:srgbClr val="A7C53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3908233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511110"/>
            <a:ext cx="4114800" cy="365125"/>
          </a:xfrm>
        </p:spPr>
        <p:txBody>
          <a:bodyPr anchor="t" anchorCtr="0"/>
          <a:lstStyle>
            <a:lvl1pPr algn="r">
              <a:defRPr>
                <a:solidFill>
                  <a:srgbClr val="F16143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368" y="544419"/>
            <a:ext cx="1024128" cy="120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7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"/>
            <a:ext cx="12192000" cy="2284013"/>
          </a:xfrm>
          <a:prstGeom prst="rect">
            <a:avLst/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2284021"/>
            <a:ext cx="12192000" cy="4573987"/>
          </a:xfrm>
          <a:prstGeom prst="rect">
            <a:avLst/>
          </a:prstGeom>
          <a:solidFill>
            <a:srgbClr val="E4E5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800">
              <a:solidFill>
                <a:srgbClr val="A7C53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3908233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511110"/>
            <a:ext cx="4114800" cy="365125"/>
          </a:xfrm>
        </p:spPr>
        <p:txBody>
          <a:bodyPr anchor="t" anchorCtr="0"/>
          <a:lstStyle>
            <a:lvl1pPr algn="r">
              <a:defRPr>
                <a:solidFill>
                  <a:srgbClr val="E4E54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371" y="544421"/>
            <a:ext cx="1024126" cy="121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1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"/>
            <a:ext cx="12192000" cy="2284013"/>
          </a:xfrm>
          <a:prstGeom prst="rect">
            <a:avLst/>
          </a:prstGeom>
          <a:solidFill>
            <a:srgbClr val="003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>
          <a:xfrm>
            <a:off x="0" y="2284021"/>
            <a:ext cx="12192000" cy="4573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US" sz="1800">
              <a:solidFill>
                <a:srgbClr val="A7C53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3" y="3908233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511110"/>
            <a:ext cx="4114800" cy="365125"/>
          </a:xfrm>
        </p:spPr>
        <p:txBody>
          <a:bodyPr anchor="t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370" y="544223"/>
            <a:ext cx="1027317" cy="121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42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>
          <a:xfrm>
            <a:off x="281355" y="2284013"/>
            <a:ext cx="11616244" cy="0"/>
          </a:xfrm>
          <a:prstGeom prst="line">
            <a:avLst/>
          </a:prstGeom>
          <a:ln w="9525">
            <a:solidFill>
              <a:srgbClr val="E4E5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3" y="3908228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E4E54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511110"/>
            <a:ext cx="4114800" cy="365125"/>
          </a:xfrm>
        </p:spPr>
        <p:txBody>
          <a:bodyPr anchor="t" anchorCtr="0"/>
          <a:lstStyle>
            <a:lvl1pPr algn="r">
              <a:defRPr>
                <a:solidFill>
                  <a:srgbClr val="E4E54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371" y="544421"/>
            <a:ext cx="1024126" cy="121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74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>
          <a:xfrm>
            <a:off x="281355" y="2284013"/>
            <a:ext cx="11616244" cy="0"/>
          </a:xfrm>
          <a:prstGeom prst="line">
            <a:avLst/>
          </a:prstGeom>
          <a:ln w="9525">
            <a:solidFill>
              <a:srgbClr val="A7C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3" y="3908228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A7C53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511110"/>
            <a:ext cx="4114800" cy="365125"/>
          </a:xfrm>
        </p:spPr>
        <p:txBody>
          <a:bodyPr anchor="t" anchorCtr="0"/>
          <a:lstStyle>
            <a:lvl1pPr algn="r">
              <a:defRPr>
                <a:solidFill>
                  <a:srgbClr val="A7C539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369" y="542158"/>
            <a:ext cx="1027440" cy="121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90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>
          <a:xfrm>
            <a:off x="281355" y="2284013"/>
            <a:ext cx="1161624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3" y="3908228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511110"/>
            <a:ext cx="4114800" cy="365125"/>
          </a:xfrm>
        </p:spPr>
        <p:txBody>
          <a:bodyPr anchor="t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370" y="544223"/>
            <a:ext cx="1027317" cy="121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71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81355" y="1142999"/>
            <a:ext cx="1161624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3" y="3337724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391286"/>
            <a:ext cx="4114800" cy="365125"/>
          </a:xfrm>
        </p:spPr>
        <p:txBody>
          <a:bodyPr anchor="ctr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4265245" y="391286"/>
            <a:ext cx="2743200" cy="365125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251" y="374314"/>
            <a:ext cx="908016" cy="39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2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81355" y="1142999"/>
            <a:ext cx="11616244" cy="0"/>
          </a:xfrm>
          <a:prstGeom prst="line">
            <a:avLst/>
          </a:prstGeom>
          <a:ln w="9525">
            <a:solidFill>
              <a:srgbClr val="00BB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3" y="3337724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BBCE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391286"/>
            <a:ext cx="4114800" cy="365125"/>
          </a:xfrm>
        </p:spPr>
        <p:txBody>
          <a:bodyPr anchor="ctr" anchorCtr="0"/>
          <a:lstStyle>
            <a:lvl1pPr algn="r">
              <a:defRPr sz="1000">
                <a:solidFill>
                  <a:srgbClr val="00BBCE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4265245" y="391286"/>
            <a:ext cx="2743200" cy="365125"/>
          </a:xfrm>
        </p:spPr>
        <p:txBody>
          <a:bodyPr/>
          <a:lstStyle>
            <a:lvl1pPr algn="ctr">
              <a:defRPr sz="1000">
                <a:solidFill>
                  <a:srgbClr val="00BBCE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252" y="365799"/>
            <a:ext cx="908016" cy="4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00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81355" y="1142999"/>
            <a:ext cx="11616244" cy="0"/>
          </a:xfrm>
          <a:prstGeom prst="line">
            <a:avLst/>
          </a:prstGeom>
          <a:ln w="9525">
            <a:solidFill>
              <a:srgbClr val="E4E5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3" y="3337724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E4E54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391286"/>
            <a:ext cx="4114800" cy="365125"/>
          </a:xfrm>
        </p:spPr>
        <p:txBody>
          <a:bodyPr anchor="ctr" anchorCtr="0"/>
          <a:lstStyle>
            <a:lvl1pPr algn="r">
              <a:defRPr sz="1000">
                <a:solidFill>
                  <a:srgbClr val="E4E54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4265245" y="391286"/>
            <a:ext cx="2743200" cy="365125"/>
          </a:xfrm>
        </p:spPr>
        <p:txBody>
          <a:bodyPr/>
          <a:lstStyle>
            <a:lvl1pPr algn="ctr">
              <a:defRPr sz="1000">
                <a:solidFill>
                  <a:srgbClr val="E4E541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252" y="374269"/>
            <a:ext cx="905256" cy="39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98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81355" y="1142999"/>
            <a:ext cx="11616244" cy="0"/>
          </a:xfrm>
          <a:prstGeom prst="line">
            <a:avLst/>
          </a:prstGeom>
          <a:ln w="9525">
            <a:solidFill>
              <a:srgbClr val="F161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3" y="3337724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F1614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391286"/>
            <a:ext cx="4114800" cy="365125"/>
          </a:xfrm>
        </p:spPr>
        <p:txBody>
          <a:bodyPr anchor="ctr" anchorCtr="0"/>
          <a:lstStyle>
            <a:lvl1pPr algn="r">
              <a:defRPr sz="1000">
                <a:solidFill>
                  <a:srgbClr val="F1614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4265245" y="391286"/>
            <a:ext cx="2743200" cy="365125"/>
          </a:xfrm>
        </p:spPr>
        <p:txBody>
          <a:bodyPr/>
          <a:lstStyle>
            <a:lvl1pPr algn="ctr">
              <a:defRPr sz="1000">
                <a:solidFill>
                  <a:srgbClr val="F16143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252" y="369718"/>
            <a:ext cx="908016" cy="3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69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81355" y="1142999"/>
            <a:ext cx="11616244" cy="0"/>
          </a:xfrm>
          <a:prstGeom prst="line">
            <a:avLst/>
          </a:prstGeom>
          <a:ln w="9525">
            <a:solidFill>
              <a:srgbClr val="0039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3" y="3337724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00396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529476" y="391286"/>
            <a:ext cx="4114800" cy="365125"/>
          </a:xfrm>
        </p:spPr>
        <p:txBody>
          <a:bodyPr anchor="ctr" anchorCtr="0"/>
          <a:lstStyle>
            <a:lvl1pPr algn="r">
              <a:defRPr sz="1000">
                <a:solidFill>
                  <a:srgbClr val="00396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4265245" y="391286"/>
            <a:ext cx="2743200" cy="365125"/>
          </a:xfrm>
        </p:spPr>
        <p:txBody>
          <a:bodyPr/>
          <a:lstStyle>
            <a:lvl1pPr algn="ctr">
              <a:defRPr sz="1000">
                <a:solidFill>
                  <a:srgbClr val="003964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51" y="371969"/>
            <a:ext cx="903900" cy="39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74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resentation Subtitl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81355" y="5710308"/>
            <a:ext cx="1161624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2192375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39501" y="6101595"/>
            <a:ext cx="4114800" cy="365125"/>
          </a:xfr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4724399" y="6101595"/>
            <a:ext cx="2743200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5175" y="6084623"/>
            <a:ext cx="908016" cy="39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73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resentation Subtitl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81355" y="5710308"/>
            <a:ext cx="11616244" cy="0"/>
          </a:xfrm>
          <a:prstGeom prst="line">
            <a:avLst/>
          </a:prstGeom>
          <a:ln w="9525">
            <a:solidFill>
              <a:srgbClr val="E4E5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2192375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E4E54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39501" y="6101595"/>
            <a:ext cx="4114800" cy="365125"/>
          </a:xfrm>
        </p:spPr>
        <p:txBody>
          <a:bodyPr anchor="ctr" anchorCtr="0"/>
          <a:lstStyle>
            <a:lvl1pPr algn="l">
              <a:defRPr>
                <a:solidFill>
                  <a:srgbClr val="E4E54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4724399" y="6101595"/>
            <a:ext cx="2743200" cy="365125"/>
          </a:xfrm>
        </p:spPr>
        <p:txBody>
          <a:bodyPr/>
          <a:lstStyle>
            <a:lvl1pPr algn="ctr">
              <a:defRPr>
                <a:solidFill>
                  <a:srgbClr val="E4E541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8529" y="6084661"/>
            <a:ext cx="905256" cy="39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76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resentation Subtitl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81355" y="5710308"/>
            <a:ext cx="11616244" cy="0"/>
          </a:xfrm>
          <a:prstGeom prst="line">
            <a:avLst/>
          </a:prstGeom>
          <a:ln w="9525">
            <a:solidFill>
              <a:srgbClr val="A7C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2192375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A7C53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39501" y="6101595"/>
            <a:ext cx="4114800" cy="365125"/>
          </a:xfrm>
        </p:spPr>
        <p:txBody>
          <a:bodyPr anchor="ctr" anchorCtr="0"/>
          <a:lstStyle>
            <a:lvl1pPr algn="l">
              <a:defRPr>
                <a:solidFill>
                  <a:srgbClr val="A7C53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4724399" y="6101595"/>
            <a:ext cx="2743200" cy="365125"/>
          </a:xfrm>
        </p:spPr>
        <p:txBody>
          <a:bodyPr/>
          <a:lstStyle>
            <a:lvl1pPr algn="ctr">
              <a:defRPr>
                <a:solidFill>
                  <a:srgbClr val="A7C539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5175" y="6083843"/>
            <a:ext cx="908016" cy="3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33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resentation Subtitl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81355" y="5710308"/>
            <a:ext cx="11616244" cy="0"/>
          </a:xfrm>
          <a:prstGeom prst="line">
            <a:avLst/>
          </a:prstGeom>
          <a:ln w="9525">
            <a:solidFill>
              <a:srgbClr val="F161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2192375"/>
            <a:ext cx="105156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rgbClr val="F1614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39501" y="6101595"/>
            <a:ext cx="4114800" cy="365125"/>
          </a:xfrm>
        </p:spPr>
        <p:txBody>
          <a:bodyPr anchor="ctr" anchorCtr="0"/>
          <a:lstStyle>
            <a:lvl1pPr algn="l">
              <a:defRPr>
                <a:solidFill>
                  <a:srgbClr val="F1614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4724399" y="6101595"/>
            <a:ext cx="2743200" cy="365125"/>
          </a:xfrm>
        </p:spPr>
        <p:txBody>
          <a:bodyPr/>
          <a:lstStyle>
            <a:lvl1pPr algn="ctr">
              <a:defRPr>
                <a:solidFill>
                  <a:srgbClr val="F16143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55175" y="6083843"/>
            <a:ext cx="908016" cy="3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68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81355" y="1142999"/>
            <a:ext cx="11616244" cy="0"/>
          </a:xfrm>
          <a:prstGeom prst="line">
            <a:avLst/>
          </a:prstGeom>
          <a:ln w="9525">
            <a:solidFill>
              <a:srgbClr val="0039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39503" y="2015069"/>
            <a:ext cx="10918200" cy="441907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3964"/>
                </a:solidFill>
              </a:defRPr>
            </a:lvl1pPr>
            <a:lvl2pPr>
              <a:defRPr sz="2000">
                <a:solidFill>
                  <a:srgbClr val="003964"/>
                </a:solidFill>
              </a:defRPr>
            </a:lvl2pPr>
            <a:lvl3pPr>
              <a:defRPr sz="1800">
                <a:solidFill>
                  <a:srgbClr val="003964"/>
                </a:solidFill>
              </a:defRPr>
            </a:lvl3pPr>
            <a:lvl4pPr>
              <a:defRPr sz="1600">
                <a:solidFill>
                  <a:srgbClr val="003964"/>
                </a:solidFill>
              </a:defRPr>
            </a:lvl4pPr>
            <a:lvl5pPr>
              <a:defRPr sz="1600">
                <a:solidFill>
                  <a:srgbClr val="003964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9503" y="388941"/>
            <a:ext cx="3966364" cy="365125"/>
          </a:xfrm>
        </p:spPr>
        <p:txBody>
          <a:bodyPr/>
          <a:lstStyle>
            <a:lvl1pPr algn="l">
              <a:defRPr sz="1000"/>
            </a:lvl1pPr>
          </a:lstStyle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4724400" y="388941"/>
            <a:ext cx="2743200" cy="365125"/>
          </a:xfrm>
        </p:spPr>
        <p:txBody>
          <a:bodyPr/>
          <a:lstStyle>
            <a:lvl1pPr algn="ctr">
              <a:defRPr sz="1000"/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506" y="1388397"/>
            <a:ext cx="10918199" cy="51937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803" y="371969"/>
            <a:ext cx="903900" cy="39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99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>
            <a:off x="281355" y="1142999"/>
            <a:ext cx="11616244" cy="0"/>
          </a:xfrm>
          <a:prstGeom prst="line">
            <a:avLst/>
          </a:prstGeom>
          <a:ln w="9525">
            <a:solidFill>
              <a:srgbClr val="0039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39504" y="388941"/>
            <a:ext cx="3943787" cy="365125"/>
          </a:xfrm>
        </p:spPr>
        <p:txBody>
          <a:bodyPr/>
          <a:lstStyle>
            <a:lvl1pPr algn="l">
              <a:defRPr sz="1000"/>
            </a:lvl1pPr>
          </a:lstStyle>
          <a:p>
            <a:endParaRPr lang="en-US" dirty="0"/>
          </a:p>
        </p:txBody>
      </p:sp>
      <p:sp>
        <p:nvSpPr>
          <p:cNvPr id="13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4724400" y="388941"/>
            <a:ext cx="2743200" cy="365125"/>
          </a:xfrm>
        </p:spPr>
        <p:txBody>
          <a:bodyPr/>
          <a:lstStyle>
            <a:lvl1pPr algn="ctr">
              <a:defRPr sz="1000"/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803" y="371969"/>
            <a:ext cx="903900" cy="39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01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39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34362" y="2808725"/>
            <a:ext cx="11450649" cy="334992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5800" b="0" i="0" baseline="0">
                <a:solidFill>
                  <a:schemeClr val="bg1"/>
                </a:solidFill>
                <a:latin typeface="Graphik LCG Medium" charset="0"/>
                <a:ea typeface="Graphik LCG Medium" charset="0"/>
                <a:cs typeface="Graphik LCG Medium" charset="0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sz="5800" dirty="0">
                <a:solidFill>
                  <a:srgbClr val="003964"/>
                </a:solidFill>
                <a:latin typeface="Graphik LCG Medium" charset="0"/>
                <a:ea typeface="Graphik LCG Medium" charset="0"/>
                <a:cs typeface="Graphik LCG Medium" charset="0"/>
              </a:rPr>
              <a:t>Jump Starting                 the Market                       and Democratic Institutions in Ukraine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9672202" y="403225"/>
            <a:ext cx="1885326" cy="27937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25000"/>
              </a:lnSpc>
              <a:spcBef>
                <a:spcPts val="0"/>
              </a:spcBef>
              <a:buNone/>
              <a:defRPr sz="1050" b="0" i="0" baseline="0">
                <a:solidFill>
                  <a:schemeClr val="bg1"/>
                </a:solidFill>
                <a:latin typeface="Graphik LCG" charset="0"/>
                <a:ea typeface="Graphik LCG" charset="0"/>
                <a:cs typeface="Graphik LCG" charset="0"/>
              </a:defRPr>
            </a:lvl1pPr>
          </a:lstStyle>
          <a:p>
            <a:pPr algn="r">
              <a:lnSpc>
                <a:spcPct val="125000"/>
              </a:lnSpc>
            </a:pPr>
            <a:endParaRPr lang="en-US" sz="1050" dirty="0">
              <a:solidFill>
                <a:srgbClr val="A7C539"/>
              </a:solidFill>
              <a:latin typeface="Graphik LCG" charset="0"/>
              <a:ea typeface="Graphik LCG" charset="0"/>
              <a:cs typeface="Graphik LCG" charset="0"/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281355" y="2284013"/>
            <a:ext cx="1153550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E85F2C-2187-504D-B516-FB02406B76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8629" y="490335"/>
            <a:ext cx="1369108" cy="119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12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396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396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964"/>
                </a:solidFill>
              </a:defRPr>
            </a:lvl1pPr>
          </a:lstStyle>
          <a:p>
            <a:fld id="{EA6EE364-3687-4A0A-B842-E8D50D94D4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969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1" r:id="rId5"/>
    <p:sldLayoutId id="2147483692" r:id="rId6"/>
    <p:sldLayoutId id="2147483693" r:id="rId7"/>
    <p:sldLayoutId id="2147483698" r:id="rId8"/>
    <p:sldLayoutId id="2147483700" r:id="rId9"/>
    <p:sldLayoutId id="2147483701" r:id="rId10"/>
    <p:sldLayoutId id="2147483703" r:id="rId11"/>
    <p:sldLayoutId id="2147483699" r:id="rId12"/>
    <p:sldLayoutId id="2147483722" r:id="rId13"/>
    <p:sldLayoutId id="2147483704" r:id="rId14"/>
    <p:sldLayoutId id="2147483706" r:id="rId15"/>
    <p:sldLayoutId id="2147483707" r:id="rId16"/>
    <p:sldLayoutId id="2147483727" r:id="rId17"/>
    <p:sldLayoutId id="2147483686" r:id="rId18"/>
    <p:sldLayoutId id="2147483728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396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00396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396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396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96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9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.gov.ua/Documents/Detail?lang=uk-UA&amp;id=9d331bed-b8c9-4e93-ba1f-c5518ee41b6d" TargetMode="External"/><Relationship Id="rId2" Type="http://schemas.openxmlformats.org/officeDocument/2006/relationships/hyperlink" Target="https://w1.c1.rada.gov.ua/pls/zweb2/webproc4_1?pf3511=69275" TargetMode="Externa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87489" y="1817450"/>
            <a:ext cx="10515600" cy="1819767"/>
          </a:xfrm>
        </p:spPr>
        <p:txBody>
          <a:bodyPr>
            <a:normAutofit/>
          </a:bodyPr>
          <a:lstStyle/>
          <a:p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економічного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локалізації</a:t>
            </a:r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39501" y="5803641"/>
            <a:ext cx="4114800" cy="663079"/>
          </a:xfrm>
        </p:spPr>
        <p:txBody>
          <a:bodyPr/>
          <a:lstStyle/>
          <a:p>
            <a:r>
              <a:rPr lang="uk-UA" sz="2400" dirty="0"/>
              <a:t>Київ</a:t>
            </a:r>
            <a:r>
              <a:rPr lang="en-US" sz="2400" dirty="0"/>
              <a:t>,</a:t>
            </a:r>
          </a:p>
          <a:p>
            <a:r>
              <a:rPr lang="uk-UA" sz="2400" dirty="0"/>
              <a:t>30 липня</a:t>
            </a:r>
            <a:r>
              <a:rPr lang="en-US" sz="2400" dirty="0"/>
              <a:t>, 20</a:t>
            </a:r>
            <a:r>
              <a:rPr lang="uk-UA" sz="2400" dirty="0"/>
              <a:t>20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55A41DF6-E606-42F8-8BFE-194D5723E5A0}"/>
              </a:ext>
            </a:extLst>
          </p:cNvPr>
          <p:cNvSpPr txBox="1">
            <a:spLocks/>
          </p:cNvSpPr>
          <p:nvPr/>
        </p:nvSpPr>
        <p:spPr>
          <a:xfrm>
            <a:off x="639501" y="4515865"/>
            <a:ext cx="10515600" cy="81517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3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0" i="1" dirty="0"/>
              <a:t>Олександр Шепотило</a:t>
            </a:r>
            <a:r>
              <a:rPr lang="en-US" b="0" i="1" dirty="0"/>
              <a:t>, </a:t>
            </a:r>
            <a:r>
              <a:rPr lang="uk-UA" b="0" i="1" dirty="0"/>
              <a:t>Астонський університет, Старший економіст, Центр аналітики зовнішньої торгівлі </a:t>
            </a:r>
            <a:r>
              <a:rPr lang="en-US" b="0" i="1" dirty="0"/>
              <a:t>Trade+ </a:t>
            </a:r>
            <a:r>
              <a:rPr lang="uk-UA" b="0" i="1" dirty="0"/>
              <a:t>при Київській школі економіки, </a:t>
            </a:r>
            <a:endParaRPr lang="uk-UA" sz="2400" b="0" dirty="0"/>
          </a:p>
          <a:p>
            <a:r>
              <a:rPr lang="uk-UA" b="0" i="1" dirty="0"/>
              <a:t>Олексій Грибановський</a:t>
            </a:r>
            <a:r>
              <a:rPr lang="en-US" b="0" i="1" dirty="0"/>
              <a:t>,</a:t>
            </a:r>
            <a:r>
              <a:rPr lang="uk-UA" b="0" i="1" dirty="0"/>
              <a:t>Старший дата-аналітик Центру вдосконалення закупівель </a:t>
            </a:r>
            <a:r>
              <a:rPr lang="en-US" b="0" i="1" dirty="0"/>
              <a:t>KSE institute</a:t>
            </a:r>
            <a:r>
              <a:rPr lang="uk-UA" sz="2400" dirty="0"/>
              <a:t/>
            </a:r>
            <a:br>
              <a:rPr lang="uk-UA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1940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У разі заборони чи обмеження продажу в </a:t>
            </a:r>
            <a:r>
              <a:rPr lang="en-US" dirty="0"/>
              <a:t>Prozorro</a:t>
            </a:r>
            <a:r>
              <a:rPr lang="uk-UA" dirty="0"/>
              <a:t> імпортної продукції машинобудування ВВП впаде на </a:t>
            </a:r>
            <a:r>
              <a:rPr lang="uk-UA" dirty="0" smtClean="0"/>
              <a:t>0,5</a:t>
            </a:r>
            <a:r>
              <a:rPr lang="uk-UA" dirty="0"/>
              <a:t>2</a:t>
            </a:r>
            <a:r>
              <a:rPr lang="en-US" dirty="0" smtClean="0"/>
              <a:t>-0,57</a:t>
            </a:r>
            <a:r>
              <a:rPr lang="uk-UA" dirty="0"/>
              <a:t>%</a:t>
            </a:r>
            <a:br>
              <a:rPr lang="uk-UA" dirty="0"/>
            </a:br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uk-UA" sz="2400" dirty="0"/>
              <a:t>Київ</a:t>
            </a:r>
            <a:r>
              <a:rPr lang="en-US" sz="2400" dirty="0"/>
              <a:t>,</a:t>
            </a:r>
          </a:p>
          <a:p>
            <a:r>
              <a:rPr lang="uk-UA" sz="2400" dirty="0"/>
              <a:t>30 липня</a:t>
            </a:r>
            <a:r>
              <a:rPr lang="en-US" sz="2400" dirty="0"/>
              <a:t>, 20</a:t>
            </a:r>
            <a:r>
              <a:rPr lang="uk-UA" sz="2400" dirty="0"/>
              <a:t>20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788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654317" y="1181100"/>
            <a:ext cx="10918200" cy="9960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b="1" dirty="0"/>
              <a:t>Заборона імпорту в деяких секторах машинобудівної продукції матиме негативний вплив на ВВП у розмірі – 4.66%, </a:t>
            </a:r>
            <a:r>
              <a:rPr lang="uk-UA" b="1" dirty="0" smtClean="0"/>
              <a:t>заборона лише в </a:t>
            </a:r>
            <a:r>
              <a:rPr lang="en-US" b="1" dirty="0"/>
              <a:t>Prozorro – 0.57%</a:t>
            </a:r>
          </a:p>
          <a:p>
            <a:pPr>
              <a:lnSpc>
                <a:spcPct val="100000"/>
              </a:lnSpc>
            </a:pPr>
            <a:endParaRPr lang="uk-UA" sz="1600" b="1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</a:pPr>
            <a:endParaRPr lang="uk-UA" sz="1600" b="1" dirty="0"/>
          </a:p>
          <a:p>
            <a:pPr>
              <a:lnSpc>
                <a:spcPct val="100000"/>
              </a:lnSpc>
            </a:pPr>
            <a:endParaRPr lang="uk-UA" sz="1600" b="1" dirty="0"/>
          </a:p>
          <a:p>
            <a:pPr>
              <a:lnSpc>
                <a:spcPct val="100000"/>
              </a:lnSpc>
            </a:pPr>
            <a:endParaRPr lang="uk-UA" sz="1600" b="1" dirty="0"/>
          </a:p>
          <a:p>
            <a:pPr>
              <a:lnSpc>
                <a:spcPct val="100000"/>
              </a:lnSpc>
            </a:pPr>
            <a:endParaRPr lang="ru-RU" sz="1600" b="1" dirty="0"/>
          </a:p>
          <a:p>
            <a:pPr>
              <a:lnSpc>
                <a:spcPct val="100000"/>
              </a:lnSpc>
            </a:pPr>
            <a:endParaRPr lang="uk-UA" sz="16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Дослідження економічного впливу локалізації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67103"/>
              </p:ext>
            </p:extLst>
          </p:nvPr>
        </p:nvGraphicFramePr>
        <p:xfrm>
          <a:off x="639503" y="2322975"/>
          <a:ext cx="11018094" cy="3417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3264">
                  <a:extLst>
                    <a:ext uri="{9D8B030D-6E8A-4147-A177-3AD203B41FA5}">
                      <a16:colId xmlns:a16="http://schemas.microsoft.com/office/drawing/2014/main" val="964035195"/>
                    </a:ext>
                  </a:extLst>
                </a:gridCol>
                <a:gridCol w="4050059">
                  <a:extLst>
                    <a:ext uri="{9D8B030D-6E8A-4147-A177-3AD203B41FA5}">
                      <a16:colId xmlns:a16="http://schemas.microsoft.com/office/drawing/2014/main" val="326337247"/>
                    </a:ext>
                  </a:extLst>
                </a:gridCol>
                <a:gridCol w="1938474">
                  <a:extLst>
                    <a:ext uri="{9D8B030D-6E8A-4147-A177-3AD203B41FA5}">
                      <a16:colId xmlns:a16="http://schemas.microsoft.com/office/drawing/2014/main" val="4092629760"/>
                    </a:ext>
                  </a:extLst>
                </a:gridCol>
                <a:gridCol w="2176293">
                  <a:extLst>
                    <a:ext uri="{9D8B030D-6E8A-4147-A177-3AD203B41FA5}">
                      <a16:colId xmlns:a16="http://schemas.microsoft.com/office/drawing/2014/main" val="4239774506"/>
                    </a:ext>
                  </a:extLst>
                </a:gridCol>
                <a:gridCol w="1620004">
                  <a:extLst>
                    <a:ext uri="{9D8B030D-6E8A-4147-A177-3AD203B41FA5}">
                      <a16:colId xmlns:a16="http://schemas.microsoft.com/office/drawing/2014/main" val="3265562447"/>
                    </a:ext>
                  </a:extLst>
                </a:gridCol>
              </a:tblGrid>
              <a:tr h="1117153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Сектор КВЕД/</a:t>
                      </a: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ISIC Rev4.*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Назва сектору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Сценарій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1</a:t>
                      </a:r>
                      <a:b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Вплив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на ВВП заборони імпорту продукції машинобудування в певних секторах, %**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Сценарій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2</a:t>
                      </a:r>
                      <a:b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Вплив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на ВВП парлементської версії</a:t>
                      </a:r>
                      <a:r>
                        <a:rPr lang="ru-RU" sz="11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заборони продажу імпортного машинобудування в Prozorro, %***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Сценарій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3</a:t>
                      </a:r>
                      <a:b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Вплив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на ВВП урядової версії обмеження продажу імпортного машинобудування в Prozorro, %****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20625398"/>
                  </a:ext>
                </a:extLst>
              </a:tr>
              <a:tr h="22523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Виробництво електричного устатковання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62409263"/>
                  </a:ext>
                </a:extLst>
              </a:tr>
              <a:tr h="22523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Виробництво машин і устатковання, н.в.і.у.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-3.08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32371575"/>
                  </a:ext>
                </a:extLst>
              </a:tr>
              <a:tr h="3779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Виробництво автотранспортних засобів, причепів і напівпричепів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75207286"/>
                  </a:ext>
                </a:extLst>
              </a:tr>
              <a:tr h="5732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C29 </a:t>
                      </a:r>
                      <a:r>
                        <a:rPr lang="uk-UA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без легкових автомобілів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Ми прибрали із сектору С29 імпорт легкових автомобілів, який в 2017 році зайняв приблизно половину всього імпорту в секторі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-0.96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16985199"/>
                  </a:ext>
                </a:extLst>
              </a:tr>
              <a:tr h="22523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Виробництво інших транспортних засобів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91732289"/>
                  </a:ext>
                </a:extLst>
              </a:tr>
              <a:tr h="225235"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ВСЬОГО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-5.6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78583404"/>
                  </a:ext>
                </a:extLst>
              </a:tr>
              <a:tr h="384572"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ВСЬОГО (без авто)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uk-U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406939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4318" y="5810920"/>
            <a:ext cx="110984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00" dirty="0">
                <a:solidFill>
                  <a:srgbClr val="003964"/>
                </a:solidFill>
              </a:rPr>
              <a:t>* Із секторів машпродукії ми не не брали до розрахунків С29 (Комп’ютерна техніка) </a:t>
            </a:r>
          </a:p>
          <a:p>
            <a:r>
              <a:rPr lang="uk-UA" sz="1000" dirty="0">
                <a:solidFill>
                  <a:srgbClr val="003964"/>
                </a:solidFill>
              </a:rPr>
              <a:t>та обчислили Сектор С29 без врахування лекових автомобілів. Це було зроблено з метою максимально наблизити дані із таблиці витрати-випуск Укрстату до списку товарів машпродукції, які пропонується підтримувати</a:t>
            </a:r>
          </a:p>
          <a:p>
            <a:r>
              <a:rPr lang="uk-UA" sz="1000" dirty="0">
                <a:solidFill>
                  <a:srgbClr val="003964"/>
                </a:solidFill>
              </a:rPr>
              <a:t>** Детальні Розрахунки у Додатку А</a:t>
            </a:r>
          </a:p>
          <a:p>
            <a:r>
              <a:rPr lang="uk-UA" sz="1000" dirty="0">
                <a:solidFill>
                  <a:srgbClr val="003964"/>
                </a:solidFill>
              </a:rPr>
              <a:t>*** Вплив на </a:t>
            </a:r>
            <a:r>
              <a:rPr lang="en-US" sz="1000" dirty="0">
                <a:solidFill>
                  <a:srgbClr val="003964"/>
                </a:solidFill>
              </a:rPr>
              <a:t>Prozorro</a:t>
            </a:r>
            <a:r>
              <a:rPr lang="uk-UA" sz="1000" dirty="0">
                <a:solidFill>
                  <a:srgbClr val="003964"/>
                </a:solidFill>
              </a:rPr>
              <a:t> відповідає частці публічного сектору в загальному імпорті машбуду – близько 12.8%</a:t>
            </a:r>
          </a:p>
          <a:p>
            <a:r>
              <a:rPr lang="uk-UA" sz="1000" dirty="0">
                <a:solidFill>
                  <a:srgbClr val="003964"/>
                </a:solidFill>
              </a:rPr>
              <a:t>**** У разі обмеження імпорту через цінову преференцію вітчизняному (локалізованому) виробнику імпорт зменшиться на 92</a:t>
            </a:r>
            <a:r>
              <a:rPr lang="uk-UA" sz="1000" dirty="0" smtClean="0">
                <a:solidFill>
                  <a:srgbClr val="003964"/>
                </a:solidFill>
              </a:rPr>
              <a:t>% (Детальні розрахунки в Додатку Б). </a:t>
            </a:r>
            <a:endParaRPr lang="uk-UA" sz="1000" dirty="0">
              <a:solidFill>
                <a:srgbClr val="003964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E9CE4F-0190-4099-B924-A64717A7E373}"/>
              </a:ext>
            </a:extLst>
          </p:cNvPr>
          <p:cNvSpPr/>
          <p:nvPr/>
        </p:nvSpPr>
        <p:spPr>
          <a:xfrm>
            <a:off x="5943600" y="5373188"/>
            <a:ext cx="5713997" cy="3211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9217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Дослідження економічного впливу локалізації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844" y="1277506"/>
            <a:ext cx="10918199" cy="456483"/>
          </a:xfrm>
        </p:spPr>
        <p:txBody>
          <a:bodyPr>
            <a:normAutofit/>
          </a:bodyPr>
          <a:lstStyle/>
          <a:p>
            <a:r>
              <a:rPr lang="uk-UA" dirty="0"/>
              <a:t>Що оцінювали, як рахували та який результат отримали</a:t>
            </a: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49728925-9142-4FDB-BA0C-C7918D90C424}"/>
              </a:ext>
            </a:extLst>
          </p:cNvPr>
          <p:cNvSpPr/>
          <p:nvPr/>
        </p:nvSpPr>
        <p:spPr>
          <a:xfrm>
            <a:off x="1245326" y="2608704"/>
            <a:ext cx="3570514" cy="2971790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uk-UA" dirty="0">
                <a:solidFill>
                  <a:schemeClr val="accent1"/>
                </a:solidFill>
                <a:latin typeface="+mj-lt"/>
              </a:rPr>
              <a:t>О</a:t>
            </a:r>
            <a:r>
              <a:rPr lang="uk-UA" dirty="0" smtClean="0">
                <a:solidFill>
                  <a:schemeClr val="accent1"/>
                </a:solidFill>
                <a:latin typeface="+mj-lt"/>
              </a:rPr>
              <a:t>бмеження </a:t>
            </a:r>
            <a:r>
              <a:rPr lang="uk-UA" dirty="0">
                <a:solidFill>
                  <a:schemeClr val="accent1"/>
                </a:solidFill>
                <a:latin typeface="+mj-lt"/>
              </a:rPr>
              <a:t>всього імпорту в </a:t>
            </a:r>
            <a:r>
              <a:rPr lang="uk-UA" dirty="0" smtClean="0">
                <a:solidFill>
                  <a:schemeClr val="accent1"/>
                </a:solidFill>
                <a:latin typeface="+mj-lt"/>
              </a:rPr>
              <a:t>секторах </a:t>
            </a:r>
            <a:r>
              <a:rPr lang="ru-RU" dirty="0" smtClean="0">
                <a:solidFill>
                  <a:schemeClr val="accent1"/>
                </a:solidFill>
                <a:latin typeface="+mj-lt"/>
              </a:rPr>
              <a:t>Виробництво: </a:t>
            </a:r>
            <a:r>
              <a:rPr lang="en-GB" dirty="0" err="1">
                <a:solidFill>
                  <a:schemeClr val="accent1"/>
                </a:solidFill>
                <a:latin typeface="+mj-lt"/>
              </a:rPr>
              <a:t>електричного</a:t>
            </a:r>
            <a:r>
              <a:rPr lang="en-GB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GB" dirty="0" err="1" smtClean="0">
                <a:solidFill>
                  <a:schemeClr val="accent1"/>
                </a:solidFill>
                <a:latin typeface="+mj-lt"/>
              </a:rPr>
              <a:t>устатковання</a:t>
            </a:r>
            <a:r>
              <a:rPr lang="ru-RU" dirty="0" smtClean="0">
                <a:solidFill>
                  <a:schemeClr val="accent1"/>
                </a:solidFill>
                <a:latin typeface="+mj-lt"/>
              </a:rPr>
              <a:t>, машин </a:t>
            </a:r>
            <a:r>
              <a:rPr lang="ru-RU" dirty="0">
                <a:solidFill>
                  <a:schemeClr val="accent1"/>
                </a:solidFill>
                <a:latin typeface="+mj-lt"/>
              </a:rPr>
              <a:t>і </a:t>
            </a:r>
            <a:r>
              <a:rPr lang="ru-RU" dirty="0" smtClean="0">
                <a:solidFill>
                  <a:schemeClr val="accent1"/>
                </a:solidFill>
                <a:latin typeface="+mj-lt"/>
              </a:rPr>
              <a:t>устатковання, автотранспортних </a:t>
            </a:r>
            <a:r>
              <a:rPr lang="ru-RU" dirty="0">
                <a:solidFill>
                  <a:schemeClr val="accent1"/>
                </a:solidFill>
                <a:latin typeface="+mj-lt"/>
              </a:rPr>
              <a:t>засобів, причепів і напівпричепів (не включаючи </a:t>
            </a:r>
            <a:r>
              <a:rPr lang="ru-RU" dirty="0" smtClean="0">
                <a:solidFill>
                  <a:schemeClr val="accent1"/>
                </a:solidFill>
                <a:latin typeface="+mj-lt"/>
              </a:rPr>
              <a:t>автомобілі)</a:t>
            </a:r>
            <a:endParaRPr lang="ru-UA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49728925-9142-4FDB-BA0C-C7918D90C424}"/>
              </a:ext>
            </a:extLst>
          </p:cNvPr>
          <p:cNvSpPr/>
          <p:nvPr/>
        </p:nvSpPr>
        <p:spPr>
          <a:xfrm>
            <a:off x="5366652" y="2608704"/>
            <a:ext cx="2100948" cy="2971790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solidFill>
                  <a:schemeClr val="accent1"/>
                </a:solidFill>
              </a:rPr>
              <a:t>Л</a:t>
            </a:r>
            <a:r>
              <a:rPr lang="uk-UA" dirty="0" smtClean="0">
                <a:solidFill>
                  <a:schemeClr val="accent1"/>
                </a:solidFill>
              </a:rPr>
              <a:t>окалізація </a:t>
            </a:r>
            <a:r>
              <a:rPr lang="uk-UA" dirty="0">
                <a:solidFill>
                  <a:schemeClr val="accent1"/>
                </a:solidFill>
              </a:rPr>
              <a:t>в публічних закупівлях за прикладом законопроекту </a:t>
            </a:r>
            <a:r>
              <a:rPr lang="uk-UA" dirty="0">
                <a:solidFill>
                  <a:schemeClr val="accent1"/>
                </a:solidFill>
                <a:latin typeface="+mj-lt"/>
              </a:rPr>
              <a:t/>
            </a:r>
            <a:br>
              <a:rPr lang="uk-UA" dirty="0">
                <a:solidFill>
                  <a:schemeClr val="accent1"/>
                </a:solidFill>
                <a:latin typeface="+mj-lt"/>
              </a:rPr>
            </a:br>
            <a:endParaRPr lang="ru-RU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49728925-9142-4FDB-BA0C-C7918D90C424}"/>
              </a:ext>
            </a:extLst>
          </p:cNvPr>
          <p:cNvSpPr/>
          <p:nvPr/>
        </p:nvSpPr>
        <p:spPr>
          <a:xfrm>
            <a:off x="8453840" y="2608704"/>
            <a:ext cx="1970320" cy="2971790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chemeClr val="accent1"/>
                </a:solidFill>
              </a:rPr>
              <a:t>Локалізація </a:t>
            </a:r>
            <a:r>
              <a:rPr lang="uk-UA" dirty="0">
                <a:solidFill>
                  <a:schemeClr val="accent1"/>
                </a:solidFill>
              </a:rPr>
              <a:t>в публічних закупівлях за прикладом урядової ініціативи</a:t>
            </a:r>
            <a:endParaRPr lang="ru-RU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2844" y="1701003"/>
            <a:ext cx="103719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mtClean="0">
                <a:solidFill>
                  <a:schemeClr val="accent1"/>
                </a:solidFill>
              </a:rPr>
              <a:t>Вплив обмеження імпорту на ВВП, до якого може призвести впровадження локалізації. </a:t>
            </a:r>
            <a:br>
              <a:rPr lang="uk-UA" smtClean="0">
                <a:solidFill>
                  <a:schemeClr val="accent1"/>
                </a:solidFill>
              </a:rPr>
            </a:br>
            <a:endParaRPr lang="uk-UA" dirty="0"/>
          </a:p>
        </p:txBody>
      </p:sp>
      <p:sp>
        <p:nvSpPr>
          <p:cNvPr id="6" name="Rectangle 5"/>
          <p:cNvSpPr/>
          <p:nvPr/>
        </p:nvSpPr>
        <p:spPr>
          <a:xfrm>
            <a:off x="1948860" y="2157486"/>
            <a:ext cx="1494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accent1"/>
                </a:solidFill>
              </a:rPr>
              <a:t>Сценарій </a:t>
            </a:r>
            <a:r>
              <a:rPr lang="uk-UA" b="1" dirty="0" smtClean="0">
                <a:solidFill>
                  <a:schemeClr val="accent1"/>
                </a:solidFill>
              </a:rPr>
              <a:t>1 </a:t>
            </a:r>
            <a:endParaRPr lang="uk-UA" dirty="0"/>
          </a:p>
        </p:txBody>
      </p:sp>
      <p:sp>
        <p:nvSpPr>
          <p:cNvPr id="9" name="Rectangle 8"/>
          <p:cNvSpPr/>
          <p:nvPr/>
        </p:nvSpPr>
        <p:spPr>
          <a:xfrm>
            <a:off x="5638799" y="2170940"/>
            <a:ext cx="1430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accent1"/>
                </a:solidFill>
              </a:rPr>
              <a:t>Сценарій </a:t>
            </a:r>
            <a:r>
              <a:rPr lang="uk-UA" b="1" dirty="0">
                <a:solidFill>
                  <a:schemeClr val="accent1"/>
                </a:solidFill>
              </a:rPr>
              <a:t>2</a:t>
            </a:r>
            <a:endParaRPr lang="uk-UA" dirty="0"/>
          </a:p>
        </p:txBody>
      </p:sp>
      <p:sp>
        <p:nvSpPr>
          <p:cNvPr id="10" name="Rectangle 9"/>
          <p:cNvSpPr/>
          <p:nvPr/>
        </p:nvSpPr>
        <p:spPr>
          <a:xfrm>
            <a:off x="8819922" y="2157486"/>
            <a:ext cx="1494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chemeClr val="accent1"/>
                </a:solidFill>
              </a:rPr>
              <a:t>Сценарій </a:t>
            </a:r>
            <a:r>
              <a:rPr lang="uk-UA" b="1" dirty="0">
                <a:solidFill>
                  <a:schemeClr val="accent1"/>
                </a:solidFill>
              </a:rPr>
              <a:t>3</a:t>
            </a:r>
            <a:r>
              <a:rPr lang="uk-UA" b="1" dirty="0" smtClean="0">
                <a:solidFill>
                  <a:schemeClr val="accent1"/>
                </a:solidFill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45433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Дослідження економічного впливу локалізації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350123" y="1893276"/>
            <a:ext cx="2444936" cy="1406315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accent1"/>
                </a:solidFill>
              </a:rPr>
              <a:t>Порахували елестичність в певних секторах економіки, які відносять до машинобудування, щоб оцінити, як, при збільшенні тарифних бар’єрів, зменшується (реагує) імпорт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072" y="2164581"/>
            <a:ext cx="161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accent1"/>
                </a:solidFill>
              </a:rPr>
              <a:t>Як рахували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328351" y="3509679"/>
            <a:ext cx="2512697" cy="1584991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200" dirty="0">
                <a:solidFill>
                  <a:schemeClr val="accent1"/>
                </a:solidFill>
              </a:rPr>
              <a:t>Використали гравітаційну модель. Див Додаток А</a:t>
            </a:r>
            <a:endParaRPr lang="ru-RU" sz="1200" dirty="0">
              <a:solidFill>
                <a:schemeClr val="accent1"/>
              </a:solidFill>
            </a:endParaRPr>
          </a:p>
          <a:p>
            <a:endParaRPr lang="ru-RU" sz="1200" dirty="0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844" y="1277506"/>
            <a:ext cx="10918199" cy="456483"/>
          </a:xfrm>
        </p:spPr>
        <p:txBody>
          <a:bodyPr>
            <a:normAutofit/>
          </a:bodyPr>
          <a:lstStyle/>
          <a:p>
            <a:r>
              <a:rPr lang="uk-UA" dirty="0"/>
              <a:t>Що оцінювали, як рахували та який результат отримали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536007" y="1902510"/>
            <a:ext cx="2444936" cy="1395693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accent1"/>
                </a:solidFill>
              </a:rPr>
              <a:t>Порахували вплив на ВВП за умови зупинки (заборони імпорту машинопродукції у відповідних секторах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514235" y="3509678"/>
            <a:ext cx="2423164" cy="1584991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200" dirty="0">
                <a:solidFill>
                  <a:schemeClr val="accent1"/>
                </a:solidFill>
              </a:rPr>
              <a:t>Використали підхід Костінота та Родрігеса-Клєра (2014) для обчислення ефектів добробуту від переходу від поточного статусу до повних обмежень на імпорт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749942" y="1902510"/>
            <a:ext cx="2444936" cy="1395693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200" dirty="0">
                <a:solidFill>
                  <a:schemeClr val="accent1"/>
                </a:solidFill>
              </a:rPr>
              <a:t>Порахували частку закупівель машинбудівної продукції в </a:t>
            </a:r>
            <a:r>
              <a:rPr lang="en-US" sz="1200" dirty="0">
                <a:solidFill>
                  <a:schemeClr val="accent1"/>
                </a:solidFill>
              </a:rPr>
              <a:t>Prozorro</a:t>
            </a:r>
            <a:endParaRPr lang="uk-UA" sz="1200" dirty="0">
              <a:solidFill>
                <a:schemeClr val="accent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2844" y="5346547"/>
            <a:ext cx="2008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accent1"/>
                </a:solidFill>
              </a:rPr>
              <a:t>Який результат </a:t>
            </a:r>
          </a:p>
          <a:p>
            <a:r>
              <a:rPr lang="uk-UA" b="1" dirty="0">
                <a:solidFill>
                  <a:schemeClr val="accent1"/>
                </a:solidFill>
              </a:rPr>
              <a:t>отримали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350123" y="5235181"/>
            <a:ext cx="2512697" cy="1395693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200" dirty="0">
                <a:solidFill>
                  <a:schemeClr val="accent1"/>
                </a:solidFill>
              </a:rPr>
              <a:t>Еластичність в 4 секторах коливається від 1.7 до 2.7 (тобто на 1% збільшення ціни імпорту буде відповідне зменшення об’ємів імпорту) . Див Додаток Б</a:t>
            </a:r>
            <a:endParaRPr lang="ru-RU" sz="1200" dirty="0">
              <a:solidFill>
                <a:schemeClr val="accent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536007" y="5235181"/>
            <a:ext cx="2423164" cy="1395693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200" dirty="0">
                <a:solidFill>
                  <a:schemeClr val="accent1"/>
                </a:solidFill>
              </a:rPr>
              <a:t>Вплив на ВВП у відповідних секторах буде негативним і складе -4.66%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749942" y="3509679"/>
            <a:ext cx="2423164" cy="1584991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accent1"/>
                </a:solidFill>
              </a:rPr>
              <a:t>Привели </a:t>
            </a:r>
            <a:r>
              <a:rPr lang="ru-RU" sz="1200" dirty="0" err="1">
                <a:solidFill>
                  <a:schemeClr val="accent1"/>
                </a:solidFill>
              </a:rPr>
              <a:t>оцінку</a:t>
            </a:r>
            <a:r>
              <a:rPr lang="ru-RU" sz="1200" dirty="0">
                <a:solidFill>
                  <a:schemeClr val="accent1"/>
                </a:solidFill>
              </a:rPr>
              <a:t> у </a:t>
            </a:r>
            <a:r>
              <a:rPr lang="ru-RU" sz="1200" dirty="0" err="1">
                <a:solidFill>
                  <a:schemeClr val="accent1"/>
                </a:solidFill>
              </a:rPr>
              <a:t>відповідність</a:t>
            </a:r>
            <a:r>
              <a:rPr lang="ru-RU" sz="1200" dirty="0">
                <a:solidFill>
                  <a:schemeClr val="accent1"/>
                </a:solidFill>
              </a:rPr>
              <a:t> </a:t>
            </a:r>
            <a:r>
              <a:rPr lang="ru-RU" sz="1200" dirty="0" err="1">
                <a:solidFill>
                  <a:schemeClr val="accent1"/>
                </a:solidFill>
              </a:rPr>
              <a:t>із</a:t>
            </a:r>
            <a:r>
              <a:rPr lang="ru-RU" sz="1200" dirty="0">
                <a:solidFill>
                  <a:schemeClr val="accent1"/>
                </a:solidFill>
              </a:rPr>
              <a:t> </a:t>
            </a:r>
            <a:r>
              <a:rPr lang="ru-RU" sz="1200" dirty="0" err="1">
                <a:solidFill>
                  <a:schemeClr val="accent1"/>
                </a:solidFill>
              </a:rPr>
              <a:t>часткою</a:t>
            </a:r>
            <a:r>
              <a:rPr lang="ru-RU" sz="1200" dirty="0">
                <a:solidFill>
                  <a:schemeClr val="accent1"/>
                </a:solidFill>
              </a:rPr>
              <a:t>, яку </a:t>
            </a:r>
            <a:r>
              <a:rPr lang="ru-RU" sz="1200" dirty="0" err="1">
                <a:solidFill>
                  <a:schemeClr val="accent1"/>
                </a:solidFill>
              </a:rPr>
              <a:t>замають</a:t>
            </a:r>
            <a:r>
              <a:rPr lang="ru-RU" sz="1200" dirty="0">
                <a:solidFill>
                  <a:schemeClr val="accent1"/>
                </a:solidFill>
              </a:rPr>
              <a:t> </a:t>
            </a:r>
            <a:r>
              <a:rPr lang="ru-RU" sz="1200" dirty="0" err="1">
                <a:solidFill>
                  <a:schemeClr val="accent1"/>
                </a:solidFill>
              </a:rPr>
              <a:t>закупівлі</a:t>
            </a:r>
            <a:r>
              <a:rPr lang="ru-RU" sz="1200" dirty="0">
                <a:solidFill>
                  <a:schemeClr val="accent1"/>
                </a:solidFill>
              </a:rPr>
              <a:t> у </a:t>
            </a:r>
            <a:r>
              <a:rPr lang="ru-RU" sz="1200" dirty="0" err="1">
                <a:solidFill>
                  <a:schemeClr val="accent1"/>
                </a:solidFill>
              </a:rPr>
              <a:t>публічному</a:t>
            </a:r>
            <a:r>
              <a:rPr lang="ru-RU" sz="1200" dirty="0">
                <a:solidFill>
                  <a:schemeClr val="accent1"/>
                </a:solidFill>
              </a:rPr>
              <a:t> </a:t>
            </a:r>
            <a:r>
              <a:rPr lang="ru-RU" sz="1200" dirty="0" err="1">
                <a:solidFill>
                  <a:schemeClr val="accent1"/>
                </a:solidFill>
              </a:rPr>
              <a:t>секторі</a:t>
            </a:r>
            <a:r>
              <a:rPr lang="ru-RU" sz="1200" dirty="0">
                <a:solidFill>
                  <a:schemeClr val="accent1"/>
                </a:solidFill>
              </a:rPr>
              <a:t> (</a:t>
            </a:r>
            <a:r>
              <a:rPr lang="en-US" sz="1200" dirty="0">
                <a:solidFill>
                  <a:schemeClr val="accent1"/>
                </a:solidFill>
              </a:rPr>
              <a:t>Prozorro)</a:t>
            </a:r>
            <a:r>
              <a:rPr lang="uk-UA" sz="1200" dirty="0">
                <a:solidFill>
                  <a:schemeClr val="accent1"/>
                </a:solidFill>
              </a:rPr>
              <a:t>, на який може бути розповсюджений експеримент</a:t>
            </a:r>
            <a:endParaRPr lang="ru-RU" sz="1200" dirty="0">
              <a:solidFill>
                <a:schemeClr val="accent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8749942" y="5246407"/>
            <a:ext cx="2423164" cy="1395693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200" dirty="0">
                <a:solidFill>
                  <a:schemeClr val="accent1"/>
                </a:solidFill>
              </a:rPr>
              <a:t>На </a:t>
            </a:r>
            <a:r>
              <a:rPr lang="en-US" sz="1200" dirty="0">
                <a:solidFill>
                  <a:schemeClr val="accent1"/>
                </a:solidFill>
              </a:rPr>
              <a:t>Prozorro</a:t>
            </a:r>
            <a:r>
              <a:rPr lang="uk-UA" sz="1200" dirty="0">
                <a:solidFill>
                  <a:schemeClr val="accent1"/>
                </a:solidFill>
              </a:rPr>
              <a:t> припадає близько </a:t>
            </a:r>
            <a:r>
              <a:rPr lang="uk-UA" sz="1200" dirty="0" smtClean="0">
                <a:solidFill>
                  <a:schemeClr val="accent1"/>
                </a:solidFill>
              </a:rPr>
              <a:t>12.3% </a:t>
            </a:r>
            <a:r>
              <a:rPr lang="uk-UA" sz="1200" dirty="0">
                <a:solidFill>
                  <a:schemeClr val="accent1"/>
                </a:solidFill>
              </a:rPr>
              <a:t>ринку кінцевого і проміжного споживання машпродукції, тому втрати для ВВП складуть відповідно </a:t>
            </a:r>
            <a:r>
              <a:rPr lang="uk-UA" sz="1200" dirty="0" smtClean="0">
                <a:solidFill>
                  <a:schemeClr val="accent1"/>
                </a:solidFill>
              </a:rPr>
              <a:t>до 0.57</a:t>
            </a:r>
            <a:r>
              <a:rPr lang="uk-UA" sz="1200" dirty="0">
                <a:solidFill>
                  <a:schemeClr val="accent1"/>
                </a:solidFill>
              </a:rPr>
              <a:t>%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5096183" y="2262811"/>
            <a:ext cx="353614" cy="557349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0" name="Right Arrow 29"/>
          <p:cNvSpPr/>
          <p:nvPr/>
        </p:nvSpPr>
        <p:spPr>
          <a:xfrm>
            <a:off x="5038520" y="3728839"/>
            <a:ext cx="353614" cy="8872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Right Arrow 30"/>
          <p:cNvSpPr/>
          <p:nvPr/>
        </p:nvSpPr>
        <p:spPr>
          <a:xfrm>
            <a:off x="5029134" y="5435529"/>
            <a:ext cx="353614" cy="557349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2" name="Right Arrow 31"/>
          <p:cNvSpPr/>
          <p:nvPr/>
        </p:nvSpPr>
        <p:spPr>
          <a:xfrm>
            <a:off x="8303896" y="2225899"/>
            <a:ext cx="353614" cy="557349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3" name="Right Arrow 32"/>
          <p:cNvSpPr/>
          <p:nvPr/>
        </p:nvSpPr>
        <p:spPr>
          <a:xfrm>
            <a:off x="8214411" y="3728839"/>
            <a:ext cx="353614" cy="8872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4" name="Right Arrow 33"/>
          <p:cNvSpPr/>
          <p:nvPr/>
        </p:nvSpPr>
        <p:spPr>
          <a:xfrm>
            <a:off x="8191407" y="5433477"/>
            <a:ext cx="353614" cy="557349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4488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Дослідження економічного впливу локалізації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4406" y="1346311"/>
            <a:ext cx="11797594" cy="365125"/>
          </a:xfrm>
        </p:spPr>
        <p:txBody>
          <a:bodyPr>
            <a:noAutofit/>
          </a:bodyPr>
          <a:lstStyle/>
          <a:p>
            <a:r>
              <a:rPr lang="uk-UA" dirty="0"/>
              <a:t>Обмеження імпорту негативно впливає на ВВП, оскільки знижує пропозицію продукції і піднімає ціни. Всі користувачі продукції - втрачають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52337"/>
              </p:ext>
            </p:extLst>
          </p:nvPr>
        </p:nvGraphicFramePr>
        <p:xfrm>
          <a:off x="495300" y="2286000"/>
          <a:ext cx="11315700" cy="44398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8583">
                  <a:extLst>
                    <a:ext uri="{9D8B030D-6E8A-4147-A177-3AD203B41FA5}">
                      <a16:colId xmlns:a16="http://schemas.microsoft.com/office/drawing/2014/main" val="2596591441"/>
                    </a:ext>
                  </a:extLst>
                </a:gridCol>
                <a:gridCol w="1723584">
                  <a:extLst>
                    <a:ext uri="{9D8B030D-6E8A-4147-A177-3AD203B41FA5}">
                      <a16:colId xmlns:a16="http://schemas.microsoft.com/office/drawing/2014/main" val="3897019312"/>
                    </a:ext>
                  </a:extLst>
                </a:gridCol>
                <a:gridCol w="1773523">
                  <a:extLst>
                    <a:ext uri="{9D8B030D-6E8A-4147-A177-3AD203B41FA5}">
                      <a16:colId xmlns:a16="http://schemas.microsoft.com/office/drawing/2014/main" val="2427269651"/>
                    </a:ext>
                  </a:extLst>
                </a:gridCol>
                <a:gridCol w="1530010">
                  <a:extLst>
                    <a:ext uri="{9D8B030D-6E8A-4147-A177-3AD203B41FA5}">
                      <a16:colId xmlns:a16="http://schemas.microsoft.com/office/drawing/2014/main" val="1550606644"/>
                    </a:ext>
                  </a:extLst>
                </a:gridCol>
              </a:tblGrid>
              <a:tr h="1151624"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Сектор</a:t>
                      </a:r>
                      <a:endParaRPr lang="uk-UA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>
                    <a:solidFill>
                      <a:srgbClr val="003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Використання машпродукції іншими секторами для цілей власного виробництва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>
                    <a:solidFill>
                      <a:srgbClr val="003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Зокрема імортна машпродукція для цілей власного виробництва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>
                    <a:solidFill>
                      <a:srgbClr val="0039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Відповідно часта імпорту в проміжному споживанні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>
                    <a:solidFill>
                      <a:srgbClr val="0039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928825"/>
                  </a:ext>
                </a:extLst>
              </a:tr>
              <a:tr h="17891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Сільське, лісове та рибне господарство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 dirty="0">
                          <a:effectLst/>
                        </a:rPr>
                        <a:t>  29 327.00 ₴ </a:t>
                      </a:r>
                      <a:endParaRPr lang="uk-U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 dirty="0">
                          <a:effectLst/>
                        </a:rPr>
                        <a:t>  26 890.00 ₴ </a:t>
                      </a:r>
                      <a:endParaRPr lang="uk-U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92%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extLst>
                  <a:ext uri="{0D108BD9-81ED-4DB2-BD59-A6C34878D82A}">
                    <a16:rowId xmlns:a16="http://schemas.microsoft.com/office/drawing/2014/main" val="2484143438"/>
                  </a:ext>
                </a:extLst>
              </a:tr>
              <a:tr h="178912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u="none" strike="noStrike" dirty="0">
                          <a:effectLst/>
                        </a:rPr>
                        <a:t>Металургійне виробництво</a:t>
                      </a:r>
                      <a:endParaRPr lang="uk-U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7 829.00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7 009.00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90%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extLst>
                  <a:ext uri="{0D108BD9-81ED-4DB2-BD59-A6C34878D82A}">
                    <a16:rowId xmlns:a16="http://schemas.microsoft.com/office/drawing/2014/main" val="3321548488"/>
                  </a:ext>
                </a:extLst>
              </a:tr>
              <a:tr h="178912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u="none" strike="noStrike" dirty="0">
                          <a:effectLst/>
                        </a:rPr>
                        <a:t>Виробництво електричного</a:t>
                      </a:r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r>
                        <a:rPr lang="uk-UA" sz="1200" u="none" strike="noStrike" dirty="0">
                          <a:effectLst/>
                        </a:rPr>
                        <a:t>устатковання</a:t>
                      </a:r>
                      <a:endParaRPr lang="uk-U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6 340.00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5 592.00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88%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extLst>
                  <a:ext uri="{0D108BD9-81ED-4DB2-BD59-A6C34878D82A}">
                    <a16:rowId xmlns:a16="http://schemas.microsoft.com/office/drawing/2014/main" val="138879526"/>
                  </a:ext>
                </a:extLst>
              </a:tr>
              <a:tr h="5264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Добування металевих руд, інших корисних копалин 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та розроблення кар'єрів;</a:t>
                      </a:r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>
                          <a:effectLst/>
                        </a:rPr>
                        <a:t>надання допоміжних послуг у 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сфері добувної промисловості</a:t>
                      </a:r>
                      <a:r>
                        <a:rPr lang="en-US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>
                          <a:effectLst/>
                        </a:rPr>
                        <a:t>та розроблення кар'єрів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8 578.00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7 141.00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 dirty="0">
                          <a:effectLst/>
                        </a:rPr>
                        <a:t>83%</a:t>
                      </a:r>
                      <a:endParaRPr lang="uk-U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extLst>
                  <a:ext uri="{0D108BD9-81ED-4DB2-BD59-A6C34878D82A}">
                    <a16:rowId xmlns:a16="http://schemas.microsoft.com/office/drawing/2014/main" val="3054231849"/>
                  </a:ext>
                </a:extLst>
              </a:tr>
              <a:tr h="35268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Постачання електроенергії, газу, пари та кондиційованого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повітря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3 315.00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2 757.00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83%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extLst>
                  <a:ext uri="{0D108BD9-81ED-4DB2-BD59-A6C34878D82A}">
                    <a16:rowId xmlns:a16="http://schemas.microsoft.com/office/drawing/2014/main" val="2228505203"/>
                  </a:ext>
                </a:extLst>
              </a:tr>
              <a:tr h="35268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Виробництво машин і устатковання, не віднесених 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до інших угруповань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11 658.00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9 685.00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83%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extLst>
                  <a:ext uri="{0D108BD9-81ED-4DB2-BD59-A6C34878D82A}">
                    <a16:rowId xmlns:a16="http://schemas.microsoft.com/office/drawing/2014/main" val="3315332450"/>
                  </a:ext>
                </a:extLst>
              </a:tr>
              <a:tr h="4963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Оптова та роздрібна торгівля; ремонт автотранспортних засобів і мотоциклів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(включаючи націнку торгівлі)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20 309.00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16 744.00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82%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extLst>
                  <a:ext uri="{0D108BD9-81ED-4DB2-BD59-A6C34878D82A}">
                    <a16:rowId xmlns:a16="http://schemas.microsoft.com/office/drawing/2014/main" val="3065264454"/>
                  </a:ext>
                </a:extLst>
              </a:tr>
              <a:tr h="35268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Виробництво харчових продуктів; напоїв та 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тютюнових виробів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13 395.00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10 850.00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81%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extLst>
                  <a:ext uri="{0D108BD9-81ED-4DB2-BD59-A6C34878D82A}">
                    <a16:rowId xmlns:a16="http://schemas.microsoft.com/office/drawing/2014/main" val="1896870419"/>
                  </a:ext>
                </a:extLst>
              </a:tr>
              <a:tr h="178912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u="none" strike="noStrike" dirty="0">
                          <a:effectLst/>
                        </a:rPr>
                        <a:t>Телекомунікації (електрозв'язок)</a:t>
                      </a:r>
                      <a:endParaRPr lang="uk-U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1 660.00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1 311.00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79%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extLst>
                  <a:ext uri="{0D108BD9-81ED-4DB2-BD59-A6C34878D82A}">
                    <a16:rowId xmlns:a16="http://schemas.microsoft.com/office/drawing/2014/main" val="3591913390"/>
                  </a:ext>
                </a:extLst>
              </a:tr>
              <a:tr h="35268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Виробництво комп'ютерів, електронної та оптичної 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продукції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4 660.00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>
                          <a:effectLst/>
                        </a:rPr>
                        <a:t>    3 641.00 ₴ </a:t>
                      </a:r>
                      <a:endParaRPr lang="uk-U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u="none" strike="noStrike" dirty="0">
                          <a:effectLst/>
                        </a:rPr>
                        <a:t>78%</a:t>
                      </a:r>
                      <a:endParaRPr lang="uk-U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12" marR="5412" marT="5412" marB="0" anchor="ctr"/>
                </a:tc>
                <a:extLst>
                  <a:ext uri="{0D108BD9-81ED-4DB2-BD59-A6C34878D82A}">
                    <a16:rowId xmlns:a16="http://schemas.microsoft.com/office/drawing/2014/main" val="234459312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:a16="http://schemas.microsoft.com/office/drawing/2014/main" id="{F97F2F3D-B6B7-4A49-8A7B-7D0E18E12293}"/>
              </a:ext>
            </a:extLst>
          </p:cNvPr>
          <p:cNvSpPr txBox="1">
            <a:spLocks/>
          </p:cNvSpPr>
          <p:nvPr/>
        </p:nvSpPr>
        <p:spPr>
          <a:xfrm>
            <a:off x="495300" y="1978424"/>
            <a:ext cx="10918199" cy="3075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00396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1400" b="0" i="1" dirty="0"/>
              <a:t>ТОП-10 секторів економіки, які найбільше залежать від імпортної продукції машинобудування у власній виробничій діяльності</a:t>
            </a:r>
          </a:p>
        </p:txBody>
      </p:sp>
    </p:spTree>
    <p:extLst>
      <p:ext uri="{BB962C8B-B14F-4D97-AF65-F5344CB8AC3E}">
        <p14:creationId xmlns:p14="http://schemas.microsoft.com/office/powerpoint/2010/main" val="284615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Дослідження економічного впливу локалізації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554147" y="2278577"/>
            <a:ext cx="4434370" cy="1303622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accent1"/>
                </a:solidFill>
              </a:rPr>
              <a:t>Проект Закону про внесення змін до Закону України "Про публічні закупівлі" щодо створення передумов для сталого розвитку та модернізації вітчизняної промисловості*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63243" y="2322306"/>
            <a:ext cx="4763657" cy="1303622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dirty="0">
                <a:solidFill>
                  <a:schemeClr val="accent1"/>
                </a:solidFill>
              </a:rPr>
              <a:t>Проект постанови Кабінету Міністрів України “Деякі питання реалізації пілотного проекту зі здійснення закупівель техніки галузі машинобудування з підтвердженим ступенем локалізації виробництва” **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844" y="6392640"/>
            <a:ext cx="638828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050" dirty="0">
                <a:hlinkClick r:id="rId2"/>
              </a:rPr>
              <a:t>* </a:t>
            </a:r>
            <a:r>
              <a:rPr lang="en-US" sz="1050" dirty="0">
                <a:hlinkClick r:id="rId2"/>
              </a:rPr>
              <a:t>https://w1.c1.rada.gov.ua/pls/zweb2/webproc4_1?pf3511=69275</a:t>
            </a:r>
            <a:r>
              <a:rPr lang="uk-UA" sz="1050" dirty="0"/>
              <a:t> </a:t>
            </a:r>
          </a:p>
          <a:p>
            <a:r>
              <a:rPr lang="uk-UA" sz="1050" dirty="0">
                <a:solidFill>
                  <a:srgbClr val="003964"/>
                </a:solidFill>
              </a:rPr>
              <a:t>**</a:t>
            </a:r>
            <a:r>
              <a:rPr lang="uk-UA" sz="1050" dirty="0"/>
              <a:t> </a:t>
            </a:r>
            <a:r>
              <a:rPr lang="en-US" sz="1050" dirty="0">
                <a:hlinkClick r:id="rId3"/>
              </a:rPr>
              <a:t>https://www.me.gov.ua/Documents/Detail?lang=uk-UA&amp;id=9d331bed-b8c9-4e93-ba1f-c5518ee41b6d</a:t>
            </a:r>
            <a:endParaRPr lang="uk-UA" sz="1050" dirty="0"/>
          </a:p>
        </p:txBody>
      </p:sp>
      <p:sp>
        <p:nvSpPr>
          <p:cNvPr id="9" name="Rounded Rectangle 8"/>
          <p:cNvSpPr/>
          <p:nvPr/>
        </p:nvSpPr>
        <p:spPr>
          <a:xfrm>
            <a:off x="2530203" y="4262379"/>
            <a:ext cx="4434370" cy="834892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dirty="0">
                <a:solidFill>
                  <a:schemeClr val="accent1"/>
                </a:solidFill>
              </a:rPr>
              <a:t>Заборона закупівлі через </a:t>
            </a:r>
            <a:r>
              <a:rPr lang="en-US" sz="1400" dirty="0">
                <a:solidFill>
                  <a:schemeClr val="accent1"/>
                </a:solidFill>
              </a:rPr>
              <a:t>Prozorro </a:t>
            </a:r>
            <a:r>
              <a:rPr lang="uk-UA" sz="1400" dirty="0">
                <a:solidFill>
                  <a:schemeClr val="accent1"/>
                </a:solidFill>
              </a:rPr>
              <a:t>імпортних товарів певних галузей машинобудування, які мають аналог в Україні, і які не мають підтвердження ступеня локалізації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39299" y="4280880"/>
            <a:ext cx="4763657" cy="841745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dirty="0">
                <a:solidFill>
                  <a:schemeClr val="accent1"/>
                </a:solidFill>
              </a:rPr>
              <a:t>Примусове застосування критерію локалізації, як нецінового критерію, у загальній оцінці </a:t>
            </a:r>
            <a:r>
              <a:rPr lang="uk-UA" sz="1400">
                <a:solidFill>
                  <a:schemeClr val="accent1"/>
                </a:solidFill>
              </a:rPr>
              <a:t>тендерної пропозиції </a:t>
            </a:r>
            <a:r>
              <a:rPr lang="uk-UA" sz="1400" dirty="0">
                <a:solidFill>
                  <a:schemeClr val="accent1"/>
                </a:solidFill>
              </a:rPr>
              <a:t>на рівні 30 відсотків.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63243" y="5176427"/>
            <a:ext cx="4763657" cy="1378817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dirty="0">
                <a:solidFill>
                  <a:schemeClr val="accent1"/>
                </a:solidFill>
              </a:rPr>
              <a:t>В проекті постанови є список продуктів машинобудування, які можна віднести до секторів за КВЕД (відповідно С27, С28, С29 (за виключенням легкових автомобілів), С30)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54147" y="5160369"/>
            <a:ext cx="4434370" cy="1378817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dirty="0">
                <a:solidFill>
                  <a:schemeClr val="accent1"/>
                </a:solidFill>
              </a:rPr>
              <a:t>В проекті закону є список продуктів машинобудування, які можна віднести до секторів за КВЕД (відповідно С27, С28, С29 (за виключенням легкових автомобілів), С30)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456" y="2473786"/>
            <a:ext cx="831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chemeClr val="accent1"/>
                </a:solidFill>
              </a:rPr>
              <a:t>Назва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3038" y="3983572"/>
            <a:ext cx="2004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chemeClr val="accent1"/>
                </a:solidFill>
              </a:rPr>
              <a:t>Схеми підтримки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038" y="4658893"/>
            <a:ext cx="22561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chemeClr val="accent1"/>
                </a:solidFill>
              </a:rPr>
              <a:t>Товари, на які </a:t>
            </a:r>
          </a:p>
          <a:p>
            <a:r>
              <a:rPr lang="uk-UA" dirty="0">
                <a:solidFill>
                  <a:schemeClr val="accent1"/>
                </a:solidFill>
              </a:rPr>
              <a:t>розповсюджується </a:t>
            </a:r>
          </a:p>
          <a:p>
            <a:r>
              <a:rPr lang="uk-UA" dirty="0">
                <a:solidFill>
                  <a:schemeClr val="accent1"/>
                </a:solidFill>
              </a:rPr>
              <a:t>підтримка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0456" y="3057702"/>
            <a:ext cx="1627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solidFill>
                  <a:schemeClr val="accent1"/>
                </a:solidFill>
              </a:rPr>
              <a:t>Сфера </a:t>
            </a:r>
          </a:p>
          <a:p>
            <a:r>
              <a:rPr lang="uk-UA" dirty="0">
                <a:solidFill>
                  <a:schemeClr val="accent1"/>
                </a:solidFill>
              </a:rPr>
              <a:t>застосування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27341" y="1865372"/>
            <a:ext cx="2782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003964"/>
                </a:solidFill>
              </a:rPr>
              <a:t>Парламент </a:t>
            </a:r>
            <a:r>
              <a:rPr lang="uk-UA" dirty="0">
                <a:solidFill>
                  <a:srgbClr val="003964"/>
                </a:solidFill>
              </a:rPr>
              <a:t>(Сценарій 2)</a:t>
            </a:r>
            <a:endParaRPr lang="uk-UA" dirty="0">
              <a:solidFill>
                <a:srgbClr val="003964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802347" y="1850024"/>
            <a:ext cx="2103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003964"/>
                </a:solidFill>
              </a:rPr>
              <a:t>Уряд </a:t>
            </a:r>
            <a:r>
              <a:rPr lang="uk-UA" dirty="0">
                <a:solidFill>
                  <a:srgbClr val="003964"/>
                </a:solidFill>
              </a:rPr>
              <a:t>(Сценарій </a:t>
            </a:r>
            <a:r>
              <a:rPr lang="uk-UA" dirty="0" smtClean="0">
                <a:solidFill>
                  <a:srgbClr val="003964"/>
                </a:solidFill>
              </a:rPr>
              <a:t>3)</a:t>
            </a:r>
            <a:endParaRPr lang="uk-UA" dirty="0">
              <a:solidFill>
                <a:srgbClr val="003964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554147" y="3645298"/>
            <a:ext cx="4434370" cy="553982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accent1"/>
                </a:solidFill>
              </a:rPr>
              <a:t>Prozorro</a:t>
            </a:r>
            <a:r>
              <a:rPr lang="uk-UA" sz="1400" dirty="0">
                <a:solidFill>
                  <a:schemeClr val="accent1"/>
                </a:solidFill>
              </a:rPr>
              <a:t> через певний рівень ступеня локалізації вітчизняної </a:t>
            </a:r>
            <a:r>
              <a:rPr lang="uk-UA" sz="1400" dirty="0" err="1">
                <a:solidFill>
                  <a:schemeClr val="accent1"/>
                </a:solidFill>
              </a:rPr>
              <a:t>продуккції</a:t>
            </a:r>
            <a:r>
              <a:rPr lang="uk-UA" sz="1400" dirty="0">
                <a:solidFill>
                  <a:schemeClr val="accent1"/>
                </a:solidFill>
              </a:rPr>
              <a:t> (від 25 до 40%)</a:t>
            </a: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263243" y="3679729"/>
            <a:ext cx="4763657" cy="547350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1400" dirty="0">
              <a:solidFill>
                <a:schemeClr val="accent1"/>
              </a:solidFill>
            </a:endParaRPr>
          </a:p>
          <a:p>
            <a:r>
              <a:rPr lang="en-US" sz="1400" dirty="0">
                <a:solidFill>
                  <a:schemeClr val="accent1"/>
                </a:solidFill>
              </a:rPr>
              <a:t>Prozorro</a:t>
            </a:r>
            <a:r>
              <a:rPr lang="uk-UA" sz="1400" dirty="0">
                <a:solidFill>
                  <a:schemeClr val="accent1"/>
                </a:solidFill>
              </a:rPr>
              <a:t> через певний рівень ступеня локалізації вітчизняної продуекції (35%)</a:t>
            </a:r>
            <a:endParaRPr lang="ru-RU" sz="1400" dirty="0">
              <a:solidFill>
                <a:schemeClr val="accent1"/>
              </a:solidFill>
            </a:endParaRPr>
          </a:p>
          <a:p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844" y="1008222"/>
            <a:ext cx="10918199" cy="1059927"/>
          </a:xfrm>
        </p:spPr>
        <p:txBody>
          <a:bodyPr>
            <a:normAutofit/>
          </a:bodyPr>
          <a:lstStyle/>
          <a:p>
            <a:r>
              <a:rPr lang="uk-UA" dirty="0"/>
              <a:t>Ініціативи парламенту і уряду по підтримці власного машинобудування в сфері </a:t>
            </a:r>
            <a:r>
              <a:rPr lang="uk-UA" dirty="0" smtClean="0"/>
              <a:t>публічних </a:t>
            </a:r>
            <a:r>
              <a:rPr lang="uk-UA" dirty="0"/>
              <a:t>закупівель</a:t>
            </a:r>
          </a:p>
        </p:txBody>
      </p:sp>
    </p:spTree>
    <p:extLst>
      <p:ext uri="{BB962C8B-B14F-4D97-AF65-F5344CB8AC3E}">
        <p14:creationId xmlns:p14="http://schemas.microsoft.com/office/powerpoint/2010/main" val="394960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636900" y="1988983"/>
            <a:ext cx="10918200" cy="320422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b="1" dirty="0"/>
              <a:t>4.66%*12.3% = 0.573%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uk-UA" i="1" dirty="0"/>
              <a:t>Загальний негативний ефект (4.66%) * </a:t>
            </a:r>
            <a:r>
              <a:rPr lang="uk-UA" i="1" dirty="0"/>
              <a:t>частка імпортного машинобудування в публічних закупівлях(12.3</a:t>
            </a:r>
            <a:r>
              <a:rPr lang="uk-UA" i="1" dirty="0"/>
              <a:t>%).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dirty="0"/>
              <a:t>Загальний ефект на ВВП </a:t>
            </a:r>
            <a:r>
              <a:rPr lang="uk-UA" b="1" dirty="0">
                <a:solidFill>
                  <a:srgbClr val="F04F43"/>
                </a:solidFill>
              </a:rPr>
              <a:t> </a:t>
            </a:r>
            <a:r>
              <a:rPr lang="uk-UA" dirty="0"/>
              <a:t>у разі імплементації паралементської пропозиції по забороні продажу через </a:t>
            </a:r>
            <a:r>
              <a:rPr lang="en-US" dirty="0"/>
              <a:t>Prozorro </a:t>
            </a:r>
            <a:r>
              <a:rPr lang="uk-UA" dirty="0"/>
              <a:t>певних імпортих продуктів машпродукції складе </a:t>
            </a:r>
            <a:r>
              <a:rPr lang="uk-UA" b="1" dirty="0">
                <a:solidFill>
                  <a:srgbClr val="F04F43"/>
                </a:solidFill>
              </a:rPr>
              <a:t>мінус</a:t>
            </a:r>
            <a:r>
              <a:rPr lang="uk-UA" dirty="0">
                <a:solidFill>
                  <a:srgbClr val="F04F43"/>
                </a:solidFill>
              </a:rPr>
              <a:t> </a:t>
            </a:r>
            <a:r>
              <a:rPr lang="uk-UA" b="1" dirty="0">
                <a:solidFill>
                  <a:srgbClr val="F04F43"/>
                </a:solidFill>
              </a:rPr>
              <a:t>0.573% або близько</a:t>
            </a:r>
            <a:r>
              <a:rPr lang="uk-UA" dirty="0">
                <a:solidFill>
                  <a:srgbClr val="F04F43"/>
                </a:solidFill>
              </a:rPr>
              <a:t> </a:t>
            </a:r>
            <a:r>
              <a:rPr lang="uk-UA" b="1" dirty="0" smtClean="0">
                <a:solidFill>
                  <a:srgbClr val="F04F43"/>
                </a:solidFill>
              </a:rPr>
              <a:t>642 </a:t>
            </a:r>
            <a:r>
              <a:rPr lang="uk-UA" b="1" dirty="0">
                <a:solidFill>
                  <a:srgbClr val="F04F43"/>
                </a:solidFill>
              </a:rPr>
              <a:t>млн дол США </a:t>
            </a:r>
            <a:r>
              <a:rPr lang="uk-UA" dirty="0"/>
              <a:t>в цифрах 2017 року</a:t>
            </a:r>
          </a:p>
          <a:p>
            <a:pPr marL="0" indent="0">
              <a:lnSpc>
                <a:spcPct val="150000"/>
              </a:lnSpc>
              <a:buNone/>
            </a:pPr>
            <a:endParaRPr lang="uk-UA" sz="2300" b="1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Дослідження економічного впливу локалізації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6900" y="5313851"/>
            <a:ext cx="11293053" cy="135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uk-UA" sz="1050" dirty="0">
                <a:solidFill>
                  <a:srgbClr val="003964"/>
                </a:solidFill>
              </a:rPr>
              <a:t>Сектор машинобудування в 2017 році зайняв 3% у випуску серед всіх товарів, послуг та робіт (на 187 млрд грн), 7% в експорті України (на 96 млрд грн) та 24% - від усього імпорту України (на 398 млрд грн). Відповідно споживання продукції машинобудування в Україні  у п’яти секторах таблиць «витрати-випуск» становило 489 млрд грн. В той же час в 2017 році в </a:t>
            </a:r>
            <a:r>
              <a:rPr lang="en-US" sz="1050" dirty="0">
                <a:solidFill>
                  <a:srgbClr val="003964"/>
                </a:solidFill>
              </a:rPr>
              <a:t>Prozorro</a:t>
            </a:r>
            <a:r>
              <a:rPr lang="uk-UA" sz="1050" dirty="0">
                <a:solidFill>
                  <a:srgbClr val="003964"/>
                </a:solidFill>
              </a:rPr>
              <a:t> була продана машинобудівна продукція у відповідних групах </a:t>
            </a:r>
            <a:r>
              <a:rPr lang="en-US" sz="1050" dirty="0">
                <a:solidFill>
                  <a:srgbClr val="003964"/>
                </a:solidFill>
              </a:rPr>
              <a:t>CPV</a:t>
            </a:r>
            <a:r>
              <a:rPr lang="uk-UA" sz="1050" dirty="0">
                <a:solidFill>
                  <a:srgbClr val="003964"/>
                </a:solidFill>
              </a:rPr>
              <a:t>-кодів на 59 млрд грн, а частка імпорту, за умови, що його структура така ж як і у всій країні, відповідно становила 48 млрд грн – або 12.3% від усього імпорту машпродукції Україною. </a:t>
            </a:r>
            <a:endParaRPr lang="uk-UA" sz="1050" b="1" dirty="0">
              <a:solidFill>
                <a:srgbClr val="003964"/>
              </a:solidFill>
            </a:endParaRPr>
          </a:p>
          <a:p>
            <a:endParaRPr lang="uk-UA" sz="1050" dirty="0">
              <a:solidFill>
                <a:srgbClr val="003964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98921AF-B798-4E1B-B8F1-03B3ADC6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44" y="1008222"/>
            <a:ext cx="10918199" cy="1059927"/>
          </a:xfrm>
        </p:spPr>
        <p:txBody>
          <a:bodyPr>
            <a:normAutofit/>
          </a:bodyPr>
          <a:lstStyle/>
          <a:p>
            <a:r>
              <a:rPr lang="uk-UA" dirty="0"/>
              <a:t>Оцінка парламентської </a:t>
            </a:r>
            <a:r>
              <a:rPr lang="uk-UA" dirty="0" smtClean="0"/>
              <a:t>ініціативи (Сценарій 2)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11735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639503" y="2049984"/>
            <a:ext cx="10918200" cy="339287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uk-UA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dirty="0"/>
              <a:t>4.66%*12.3%*92%= 0.527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uk-UA" i="1" dirty="0"/>
              <a:t>Загальний негативний ефект (4.66%) * частка </a:t>
            </a:r>
            <a:r>
              <a:rPr lang="uk-UA" i="1" dirty="0" smtClean="0"/>
              <a:t>імпортного машинобудування в публічних закупівлях (</a:t>
            </a:r>
            <a:r>
              <a:rPr lang="uk-UA" i="1" dirty="0"/>
              <a:t>12.3%) * зменшення імпорту (92%).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uk-UA" dirty="0"/>
              <a:t>Загальний негативний ефект від урядової версії на ВВП складе</a:t>
            </a:r>
            <a:r>
              <a:rPr lang="uk-UA" sz="1900" dirty="0"/>
              <a:t> </a:t>
            </a:r>
            <a:r>
              <a:rPr lang="uk-UA" sz="1900" b="1" dirty="0">
                <a:solidFill>
                  <a:srgbClr val="F04F43"/>
                </a:solidFill>
              </a:rPr>
              <a:t>мінус </a:t>
            </a:r>
            <a:r>
              <a:rPr lang="uk-UA" sz="2600" b="1" dirty="0">
                <a:solidFill>
                  <a:srgbClr val="F04F43"/>
                </a:solidFill>
              </a:rPr>
              <a:t>0.527% </a:t>
            </a:r>
            <a:r>
              <a:rPr lang="uk-UA" sz="2600" b="1" dirty="0">
                <a:solidFill>
                  <a:srgbClr val="F04F43"/>
                </a:solidFill>
              </a:rPr>
              <a:t>ВВП або </a:t>
            </a:r>
            <a:r>
              <a:rPr lang="uk-UA" sz="2600" b="1" dirty="0" smtClean="0">
                <a:solidFill>
                  <a:srgbClr val="F04F43"/>
                </a:solidFill>
              </a:rPr>
              <a:t>591 млн дол США </a:t>
            </a:r>
            <a:r>
              <a:rPr lang="uk-UA" sz="2600" dirty="0" smtClean="0"/>
              <a:t>в цифрах 2017 року</a:t>
            </a:r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Дослідження економічного впливу локалізації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908518-7FA0-465C-9126-F9F689B1A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44" y="1008222"/>
            <a:ext cx="10918199" cy="1059927"/>
          </a:xfrm>
        </p:spPr>
        <p:txBody>
          <a:bodyPr>
            <a:normAutofit/>
          </a:bodyPr>
          <a:lstStyle/>
          <a:p>
            <a:r>
              <a:rPr lang="uk-UA" dirty="0"/>
              <a:t>Оцінка урядової </a:t>
            </a:r>
            <a:r>
              <a:rPr lang="uk-UA" dirty="0"/>
              <a:t>ініціативи (Сценарій </a:t>
            </a:r>
            <a:r>
              <a:rPr lang="uk-UA" dirty="0" smtClean="0"/>
              <a:t>3)</a:t>
            </a:r>
            <a:endParaRPr lang="uk-UA" dirty="0"/>
          </a:p>
        </p:txBody>
      </p:sp>
      <p:sp>
        <p:nvSpPr>
          <p:cNvPr id="7" name="Rectangle 6"/>
          <p:cNvSpPr/>
          <p:nvPr/>
        </p:nvSpPr>
        <p:spPr>
          <a:xfrm>
            <a:off x="639503" y="5795946"/>
            <a:ext cx="452559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100" i="1" dirty="0" smtClean="0">
                <a:solidFill>
                  <a:srgbClr val="003964"/>
                </a:solidFill>
              </a:rPr>
              <a:t>Зменшення </a:t>
            </a:r>
            <a:r>
              <a:rPr lang="uk-UA" sz="1100" i="1" dirty="0">
                <a:solidFill>
                  <a:srgbClr val="003964"/>
                </a:solidFill>
              </a:rPr>
              <a:t>імпорту </a:t>
            </a:r>
            <a:r>
              <a:rPr lang="uk-UA" sz="1100" i="1" dirty="0" smtClean="0">
                <a:solidFill>
                  <a:srgbClr val="003964"/>
                </a:solidFill>
              </a:rPr>
              <a:t>(на 92%) детально обраховано в Додатку Б</a:t>
            </a:r>
            <a:endParaRPr lang="uk-UA" sz="1100" dirty="0">
              <a:solidFill>
                <a:srgbClr val="0039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548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 smtClean="0"/>
              <a:t>Додаток 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026" y="1475483"/>
            <a:ext cx="10918199" cy="519379"/>
          </a:xfrm>
        </p:spPr>
        <p:txBody>
          <a:bodyPr>
            <a:normAutofit fontScale="90000"/>
          </a:bodyPr>
          <a:lstStyle/>
          <a:p>
            <a:r>
              <a:rPr lang="uk-UA" dirty="0"/>
              <a:t>Методологія (</a:t>
            </a:r>
            <a:r>
              <a:rPr lang="uk-UA" dirty="0" err="1"/>
              <a:t>Костінота</a:t>
            </a:r>
            <a:r>
              <a:rPr lang="uk-UA" dirty="0"/>
              <a:t> та </a:t>
            </a:r>
            <a:r>
              <a:rPr lang="uk-UA" dirty="0" err="1"/>
              <a:t>Родрігеса-Клєра</a:t>
            </a:r>
            <a:r>
              <a:rPr lang="uk-UA" dirty="0"/>
              <a:t> (2014)) для обчислення ефектів добробуту від переходу від поточного статусу до повних обмежень на імпорт.</a:t>
            </a:r>
            <a:br>
              <a:rPr lang="uk-UA" dirty="0"/>
            </a:br>
            <a:endParaRPr lang="uk-U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39503" y="2005871"/>
                <a:ext cx="10695556" cy="5059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uk-UA" sz="1200" b="1" dirty="0">
                  <a:solidFill>
                    <a:srgbClr val="003964"/>
                  </a:solidFill>
                </a:endParaRPr>
              </a:p>
              <a:p>
                <a:r>
                  <a:rPr lang="ru-RU" sz="1200" b="1" dirty="0">
                    <a:solidFill>
                      <a:srgbClr val="003964"/>
                    </a:solidFill>
                  </a:rPr>
                  <a:t>Найпростіша агрегована модель</a:t>
                </a:r>
              </a:p>
              <a:p>
                <a:r>
                  <a:rPr lang="ru-RU" sz="1200" dirty="0">
                    <a:solidFill>
                      <a:srgbClr val="003964"/>
                    </a:solidFill>
                  </a:rPr>
                  <a:t>У найбільш простому вигляді для сукупної торгівлі та жодної розбивки на сектори, для оцінки впливу повної заборони на імпорт застосовується наступна формула:</a:t>
                </a:r>
                <a:endParaRPr lang="uk-UA" sz="1200" dirty="0">
                  <a:solidFill>
                    <a:srgbClr val="003964"/>
                  </a:solidFill>
                </a:endParaRPr>
              </a:p>
              <a:p>
                <a:endParaRPr lang="uk-UA" sz="1200" dirty="0">
                  <a:solidFill>
                    <a:srgbClr val="003964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solidFill>
                            <a:srgbClr val="003964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GB" sz="1600" i="1">
                          <a:solidFill>
                            <a:srgbClr val="003964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uk-UA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1/</m:t>
                          </m:r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sup>
                      </m:sSup>
                    </m:oMath>
                  </m:oMathPara>
                </a14:m>
                <a:endParaRPr lang="uk-UA" sz="1600" dirty="0">
                  <a:solidFill>
                    <a:srgbClr val="003964"/>
                  </a:solidFill>
                </a:endParaRPr>
              </a:p>
              <a:p>
                <a:endParaRPr lang="el-GR" sz="1200" dirty="0">
                  <a:solidFill>
                    <a:srgbClr val="003964"/>
                  </a:solidFill>
                </a:endParaRPr>
              </a:p>
              <a:p>
                <a:r>
                  <a:rPr lang="uk-UA" sz="1200" dirty="0">
                    <a:solidFill>
                      <a:srgbClr val="003964"/>
                    </a:solidFill>
                  </a:rPr>
                  <a:t>Де епсілон - це еластичність торгівлі, а лямбда - частка витрат на внутрішнє благо. Частка вітчизняних товарів та послуг у кінцевих витратах України становить 0,817, і при припущенні, що сукупна еластичність становить 4 (</a:t>
                </a:r>
                <a:r>
                  <a:rPr lang="en-US" sz="1200" dirty="0">
                    <a:solidFill>
                      <a:srgbClr val="003964"/>
                    </a:solidFill>
                  </a:rPr>
                  <a:t>Head and Mayer, 2014), </a:t>
                </a:r>
                <a:r>
                  <a:rPr lang="uk-UA" sz="1200" dirty="0">
                    <a:solidFill>
                      <a:srgbClr val="003964"/>
                    </a:solidFill>
                  </a:rPr>
                  <a:t>втрати добробуту при переході до рівноваги щодо імпорту становлять 5,1%.</a:t>
                </a:r>
              </a:p>
              <a:p>
                <a:endParaRPr lang="uk-UA" sz="1200" dirty="0">
                  <a:solidFill>
                    <a:srgbClr val="003964"/>
                  </a:solidFill>
                </a:endParaRPr>
              </a:p>
              <a:p>
                <a:r>
                  <a:rPr lang="uk-UA" sz="1200" b="1" dirty="0">
                    <a:solidFill>
                      <a:srgbClr val="003964"/>
                    </a:solidFill>
                  </a:rPr>
                  <a:t>Моделі з декількома секторами</a:t>
                </a:r>
              </a:p>
              <a:p>
                <a:r>
                  <a:rPr lang="uk-UA" sz="1200" dirty="0">
                    <a:solidFill>
                      <a:srgbClr val="003964"/>
                    </a:solidFill>
                  </a:rPr>
                  <a:t>В реальному житті необхідно врахувати, що існує багато секторів, кожен з яких впливає на інші. Більш ретельний та реалістичний підхід вимагає обчислення еластичності торгівлі на реальних даних із таблиці витрати-випуск, включаюси дані щодо проміжного споживання.</a:t>
                </a:r>
              </a:p>
              <a:p>
                <a:endParaRPr lang="uk-UA" sz="1200" dirty="0">
                  <a:solidFill>
                    <a:srgbClr val="003964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solidFill>
                            <a:srgbClr val="003964"/>
                          </a:solidFill>
                          <a:latin typeface="Cambria Math" panose="02040503050406030204" pitchFamily="18" charset="0"/>
                        </a:rPr>
                        <m:t>𝐸𝑙𝑎𝑠𝑡𝑖𝑐𝑖𝑡𝑦</m:t>
                      </m:r>
                      <m:r>
                        <a:rPr lang="en-GB" sz="1600" i="1">
                          <a:solidFill>
                            <a:srgbClr val="00396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i="1">
                          <a:solidFill>
                            <a:srgbClr val="003964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GB" sz="1600" i="1">
                          <a:solidFill>
                            <a:srgbClr val="00396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uk-UA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n-GB" sz="1600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𝐼𝑚𝑝𝑜𝑟𝑡</m:t>
                          </m:r>
                        </m:num>
                        <m:den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%</m:t>
                          </m:r>
                          <m:r>
                            <m:rPr>
                              <m:sty m:val="p"/>
                            </m:rPr>
                            <a:rPr lang="en-GB" sz="1600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𝑇𝑎𝑟𝑖𝑓𝑓</m:t>
                          </m:r>
                        </m:den>
                      </m:f>
                      <m:r>
                        <a:rPr lang="en-GB" sz="1600" i="1">
                          <a:solidFill>
                            <a:srgbClr val="00396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uk-UA" sz="1600" dirty="0">
                  <a:solidFill>
                    <a:srgbClr val="003964"/>
                  </a:solidFill>
                </a:endParaRPr>
              </a:p>
              <a:p>
                <a:endParaRPr lang="uk-UA" sz="1200" dirty="0">
                  <a:solidFill>
                    <a:srgbClr val="003964"/>
                  </a:solidFill>
                </a:endParaRPr>
              </a:p>
              <a:p>
                <a:r>
                  <a:rPr lang="uk-UA" sz="1200" dirty="0">
                    <a:solidFill>
                      <a:srgbClr val="003964"/>
                    </a:solidFill>
                  </a:rPr>
                  <a:t>Для оцінки еластичності ми використали гравітаційну модель</a:t>
                </a:r>
                <a:r>
                  <a:rPr lang="en-GB" sz="1200" dirty="0">
                    <a:solidFill>
                      <a:srgbClr val="003964"/>
                    </a:solidFill>
                  </a:rPr>
                  <a:t>:</a:t>
                </a:r>
                <a:endParaRPr lang="uk-UA" sz="1200" dirty="0">
                  <a:solidFill>
                    <a:srgbClr val="003964"/>
                  </a:solidFill>
                </a:endParaRPr>
              </a:p>
              <a:p>
                <a:endParaRPr lang="uk-UA" sz="1200" dirty="0">
                  <a:solidFill>
                    <a:srgbClr val="003964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uk-UA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>
                            <m:sSubPr>
                              <m:ctrlPr>
                                <a:rPr lang="uk-UA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uk-UA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𝑖𝑡</m:t>
                              </m:r>
                            </m:sub>
                          </m:sSub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uk-UA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𝑗𝑡</m:t>
                              </m:r>
                            </m:sub>
                          </m:sSub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uk-UA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  <m:func>
                            <m:funcPr>
                              <m:ctrlPr>
                                <a:rPr lang="uk-UA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uk-UA" sz="1600" i="1">
                                      <a:solidFill>
                                        <a:srgbClr val="00396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solidFill>
                                        <a:srgbClr val="003964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solidFill>
                                        <a:srgbClr val="003964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𝑖𝑗𝑡</m:t>
                                  </m:r>
                                </m:sub>
                              </m:sSub>
                            </m:e>
                          </m:func>
                          <m:r>
                            <a:rPr lang="en-GB" sz="1600" i="1">
                              <a:solidFill>
                                <a:srgbClr val="003964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uk-UA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sz="1600" i="1">
                                  <a:solidFill>
                                    <a:srgbClr val="003964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uk-UA" sz="1600" dirty="0">
                  <a:solidFill>
                    <a:srgbClr val="003964"/>
                  </a:solidFill>
                </a:endParaRPr>
              </a:p>
              <a:p>
                <a:r>
                  <a:rPr lang="uk-UA" sz="1200" dirty="0">
                    <a:solidFill>
                      <a:srgbClr val="003964"/>
                    </a:solidFill>
                  </a:rPr>
                  <a:t>Де </a:t>
                </a:r>
                <a:r>
                  <a:rPr lang="en-US" sz="1200" dirty="0">
                    <a:solidFill>
                      <a:srgbClr val="003964"/>
                    </a:solidFill>
                  </a:rPr>
                  <a:t>tau </a:t>
                </a:r>
                <a:r>
                  <a:rPr lang="uk-UA" sz="1200" dirty="0">
                    <a:solidFill>
                      <a:srgbClr val="003964"/>
                    </a:solidFill>
                  </a:rPr>
                  <a:t>являє собою різницю, яка залежить від часу, залежить від конкретних торгових витрат. Такі торгові витрати найкраще враховуються двостороннім застосовуваним тарифом, який змінюється з часом, тоді як інші складові торговельних витрат - відстань, мову, кордони тощо,  - не змінюються з часом (</a:t>
                </a:r>
                <a:r>
                  <a:rPr lang="en-US" sz="1200" dirty="0">
                    <a:solidFill>
                      <a:srgbClr val="003964"/>
                    </a:solidFill>
                  </a:rPr>
                  <a:t>Head and Mayer, 2015).</a:t>
                </a:r>
                <a:endParaRPr lang="uk-UA" sz="1200" dirty="0">
                  <a:solidFill>
                    <a:srgbClr val="003964"/>
                  </a:solidFill>
                </a:endParaRPr>
              </a:p>
              <a:p>
                <a:endParaRPr lang="uk-UA" sz="1600" dirty="0">
                  <a:solidFill>
                    <a:srgbClr val="003964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03" y="2005871"/>
                <a:ext cx="10695556" cy="5059142"/>
              </a:xfrm>
              <a:prstGeom prst="rect">
                <a:avLst/>
              </a:prstGeom>
              <a:blipFill>
                <a:blip r:embed="rId2"/>
                <a:stretch>
                  <a:fillRect l="-5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801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 smtClean="0"/>
              <a:t>Додаток А (Продовження)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9503" y="1391564"/>
            <a:ext cx="1069555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1100" dirty="0">
              <a:solidFill>
                <a:srgbClr val="003964"/>
              </a:solidFill>
            </a:endParaRPr>
          </a:p>
          <a:p>
            <a:r>
              <a:rPr lang="uk-UA" sz="1100" dirty="0">
                <a:solidFill>
                  <a:srgbClr val="003964"/>
                </a:solidFill>
              </a:rPr>
              <a:t>Ми використовуємо дані про імпорт на шестизначному рівні </a:t>
            </a:r>
            <a:r>
              <a:rPr lang="en-US" sz="1100" dirty="0">
                <a:solidFill>
                  <a:srgbClr val="003964"/>
                </a:solidFill>
              </a:rPr>
              <a:t>HS, </a:t>
            </a:r>
            <a:r>
              <a:rPr lang="uk-UA" sz="1100" dirty="0">
                <a:solidFill>
                  <a:srgbClr val="003964"/>
                </a:solidFill>
              </a:rPr>
              <a:t>модель оцінюється окремо для товарів, які імпортуються у секторах </a:t>
            </a:r>
            <a:r>
              <a:rPr lang="en-US" sz="1100" dirty="0">
                <a:solidFill>
                  <a:srgbClr val="003964"/>
                </a:solidFill>
              </a:rPr>
              <a:t>C27-C30. </a:t>
            </a:r>
            <a:r>
              <a:rPr lang="uk-UA" sz="1100" dirty="0">
                <a:solidFill>
                  <a:srgbClr val="003964"/>
                </a:solidFill>
              </a:rPr>
              <a:t>Для того, щоб визначити ці товари, ми пов'язуємо коди </a:t>
            </a:r>
            <a:r>
              <a:rPr lang="en-US" sz="1100" dirty="0">
                <a:solidFill>
                  <a:srgbClr val="003964"/>
                </a:solidFill>
              </a:rPr>
              <a:t>HS </a:t>
            </a:r>
            <a:r>
              <a:rPr lang="uk-UA" sz="1100" dirty="0">
                <a:solidFill>
                  <a:srgbClr val="003964"/>
                </a:solidFill>
              </a:rPr>
              <a:t>з </a:t>
            </a:r>
            <a:r>
              <a:rPr lang="en-US" sz="1100" dirty="0">
                <a:solidFill>
                  <a:srgbClr val="003964"/>
                </a:solidFill>
              </a:rPr>
              <a:t>ISIC Rev 3, </a:t>
            </a:r>
            <a:r>
              <a:rPr lang="uk-UA" sz="1100" dirty="0">
                <a:solidFill>
                  <a:srgbClr val="003964"/>
                </a:solidFill>
              </a:rPr>
              <a:t>використовуючи відповідність </a:t>
            </a:r>
            <a:r>
              <a:rPr lang="en-US" sz="1100" dirty="0">
                <a:solidFill>
                  <a:srgbClr val="003964"/>
                </a:solidFill>
              </a:rPr>
              <a:t>WITS (https://wits.worldbank.org/product_concordance.html), </a:t>
            </a:r>
            <a:r>
              <a:rPr lang="uk-UA" sz="1100" dirty="0">
                <a:solidFill>
                  <a:srgbClr val="003964"/>
                </a:solidFill>
              </a:rPr>
              <a:t>і ми надалі співставляємо </a:t>
            </a:r>
            <a:r>
              <a:rPr lang="en-US" sz="1100" dirty="0">
                <a:solidFill>
                  <a:srgbClr val="003964"/>
                </a:solidFill>
              </a:rPr>
              <a:t>ISIC Rev 3 </a:t>
            </a:r>
            <a:r>
              <a:rPr lang="uk-UA" sz="1100" dirty="0">
                <a:solidFill>
                  <a:srgbClr val="003964"/>
                </a:solidFill>
              </a:rPr>
              <a:t>та </a:t>
            </a:r>
            <a:r>
              <a:rPr lang="en-US" sz="1100" dirty="0">
                <a:solidFill>
                  <a:srgbClr val="003964"/>
                </a:solidFill>
              </a:rPr>
              <a:t>ISIC Rev 4, </a:t>
            </a:r>
            <a:r>
              <a:rPr lang="uk-UA" sz="1100" dirty="0">
                <a:solidFill>
                  <a:srgbClr val="003964"/>
                </a:solidFill>
              </a:rPr>
              <a:t>що еквівалентно Класифікація </a:t>
            </a:r>
            <a:r>
              <a:rPr lang="en-US" sz="1100" dirty="0">
                <a:solidFill>
                  <a:srgbClr val="003964"/>
                </a:solidFill>
              </a:rPr>
              <a:t>KVED, </a:t>
            </a:r>
            <a:r>
              <a:rPr lang="uk-UA" sz="1100" dirty="0">
                <a:solidFill>
                  <a:srgbClr val="003964"/>
                </a:solidFill>
              </a:rPr>
              <a:t>для якої Укрстат надає таблиці витрати-випуск.</a:t>
            </a:r>
          </a:p>
          <a:p>
            <a:endParaRPr lang="uk-UA" sz="1100" b="1" dirty="0">
              <a:solidFill>
                <a:srgbClr val="003964"/>
              </a:solidFill>
            </a:endParaRPr>
          </a:p>
          <a:p>
            <a:r>
              <a:rPr lang="uk-UA" sz="1100" b="1" dirty="0">
                <a:solidFill>
                  <a:srgbClr val="003964"/>
                </a:solidFill>
              </a:rPr>
              <a:t>Таблиця 2 Результат гравітаційної моделі</a:t>
            </a:r>
          </a:p>
          <a:p>
            <a:endParaRPr lang="uk-UA" sz="1100" b="1" dirty="0">
              <a:solidFill>
                <a:srgbClr val="003964"/>
              </a:solidFill>
            </a:endParaRPr>
          </a:p>
          <a:p>
            <a:endParaRPr lang="uk-UA" sz="1100" b="1" dirty="0">
              <a:solidFill>
                <a:srgbClr val="003964"/>
              </a:solidFill>
            </a:endParaRPr>
          </a:p>
          <a:p>
            <a:endParaRPr lang="uk-UA" sz="1100" dirty="0">
              <a:solidFill>
                <a:srgbClr val="00396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39503" y="4504926"/>
                <a:ext cx="10620042" cy="21895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uk-UA" sz="1100" b="1" dirty="0">
                    <a:solidFill>
                      <a:srgbClr val="003964"/>
                    </a:solidFill>
                  </a:rPr>
                  <a:t>Мультисекторна модель, без проміжного споживання</a:t>
                </a:r>
              </a:p>
              <a:p>
                <a:r>
                  <a:rPr lang="uk-UA" sz="1100" dirty="0">
                    <a:solidFill>
                      <a:srgbClr val="003964"/>
                    </a:solidFill>
                  </a:rPr>
                  <a:t>Для мультисекторної моделі прибуток від торгівлі обчислюється наступним чином:</a:t>
                </a:r>
              </a:p>
              <a:p>
                <a:r>
                  <a:rPr lang="en-GB" sz="1100" dirty="0">
                    <a:solidFill>
                      <a:srgbClr val="003964"/>
                    </a:solidFill>
                  </a:rPr>
                  <a:t> </a:t>
                </a:r>
                <a:endParaRPr lang="uk-UA" sz="1100" dirty="0">
                  <a:solidFill>
                    <a:srgbClr val="003964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1100" i="1">
                        <a:solidFill>
                          <a:srgbClr val="003964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sz="1100" i="1">
                        <a:solidFill>
                          <a:srgbClr val="003964"/>
                        </a:solidFill>
                        <a:latin typeface="Cambria Math" panose="02040503050406030204" pitchFamily="18" charset="0"/>
                      </a:rPr>
                      <m:t>=1−</m:t>
                    </m:r>
                    <m:sSubSup>
                      <m:sSubSupPr>
                        <m:ctrlPr>
                          <a:rPr lang="uk-UA" sz="1100" i="1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11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1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GB" sz="11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GB" sz="11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sup>
                    </m:sSubSup>
                    <m:sSup>
                      <m:sSupPr>
                        <m:ctrlPr>
                          <a:rPr lang="uk-UA" sz="1100" i="1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uk-UA" sz="1100" i="1">
                                <a:solidFill>
                                  <a:srgbClr val="00396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uk-UA" sz="11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1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GB" sz="11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uk-UA" sz="11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uk-UA" sz="11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uk-UA" sz="1100" i="1">
                                            <a:solidFill>
                                              <a:srgbClr val="003964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uk-UA" sz="11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1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b>
                                            <m:r>
                                              <a:rPr lang="en-GB" sz="11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uk-UA" sz="11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1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GB" sz="11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sSub>
                                  <m:sSubPr>
                                    <m:ctrlPr>
                                      <a:rPr lang="uk-UA" sz="11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1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  <m:sub>
                                    <m:r>
                                      <a:rPr lang="en-GB" sz="11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uk-UA" sz="1100" i="1">
                                <a:solidFill>
                                  <a:srgbClr val="00396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uk-UA" sz="11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1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GB" sz="11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uk-UA" sz="11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1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GB" sz="11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r>
                  <a:rPr lang="en-GB" sz="1100" dirty="0">
                    <a:solidFill>
                      <a:srgbClr val="003964"/>
                    </a:solidFill>
                  </a:rPr>
                  <a:t>			(1)</a:t>
                </a:r>
                <a:endParaRPr lang="uk-UA" sz="1100" dirty="0">
                  <a:solidFill>
                    <a:srgbClr val="003964"/>
                  </a:solidFill>
                </a:endParaRPr>
              </a:p>
              <a:p>
                <a:endParaRPr lang="uk-UA" sz="1100" dirty="0">
                  <a:solidFill>
                    <a:srgbClr val="003964"/>
                  </a:solidFill>
                </a:endParaRPr>
              </a:p>
              <a:p>
                <a:r>
                  <a:rPr lang="el-GR" sz="1100" dirty="0">
                    <a:solidFill>
                      <a:srgbClr val="003964"/>
                    </a:solidFill>
                  </a:rPr>
                  <a:t>ϵ</a:t>
                </a:r>
                <a:r>
                  <a:rPr lang="en-US" sz="1100" dirty="0">
                    <a:solidFill>
                      <a:srgbClr val="003964"/>
                    </a:solidFill>
                  </a:rPr>
                  <a:t>s = </a:t>
                </a:r>
                <a:r>
                  <a:rPr lang="uk-UA" sz="1100" dirty="0">
                    <a:solidFill>
                      <a:srgbClr val="003964"/>
                    </a:solidFill>
                  </a:rPr>
                  <a:t>еластичність торгівлі. Оцінюється в рамках гравітаційної моделі</a:t>
                </a:r>
              </a:p>
              <a:p>
                <a:r>
                  <a:rPr lang="el-GR" sz="1100" dirty="0">
                    <a:solidFill>
                      <a:srgbClr val="003964"/>
                    </a:solidFill>
                  </a:rPr>
                  <a:t>λ</a:t>
                </a:r>
                <a:r>
                  <a:rPr lang="en-US" sz="1100" dirty="0">
                    <a:solidFill>
                      <a:srgbClr val="003964"/>
                    </a:solidFill>
                  </a:rPr>
                  <a:t>s = </a:t>
                </a:r>
                <a:r>
                  <a:rPr lang="uk-UA" sz="1100" dirty="0">
                    <a:solidFill>
                      <a:srgbClr val="003964"/>
                    </a:solidFill>
                  </a:rPr>
                  <a:t>частка витрат на внутрішнє благо</a:t>
                </a:r>
              </a:p>
              <a:p>
                <a:r>
                  <a:rPr lang="en-US" sz="1100" dirty="0" err="1">
                    <a:solidFill>
                      <a:srgbClr val="003964"/>
                    </a:solidFill>
                  </a:rPr>
                  <a:t>es</a:t>
                </a:r>
                <a:r>
                  <a:rPr lang="en-US" sz="1100" dirty="0">
                    <a:solidFill>
                      <a:srgbClr val="003964"/>
                    </a:solidFill>
                  </a:rPr>
                  <a:t> = </a:t>
                </a:r>
                <a:r>
                  <a:rPr lang="uk-UA" sz="1100" dirty="0">
                    <a:solidFill>
                      <a:srgbClr val="003964"/>
                    </a:solidFill>
                  </a:rPr>
                  <a:t>частка витрат на товари сектора до загальних витрат</a:t>
                </a:r>
              </a:p>
              <a:p>
                <a:r>
                  <a:rPr lang="en-US" sz="1100" dirty="0" err="1">
                    <a:solidFill>
                      <a:srgbClr val="003964"/>
                    </a:solidFill>
                  </a:rPr>
                  <a:t>rs</a:t>
                </a:r>
                <a:r>
                  <a:rPr lang="en-US" sz="1100" dirty="0">
                    <a:solidFill>
                      <a:srgbClr val="003964"/>
                    </a:solidFill>
                  </a:rPr>
                  <a:t> = </a:t>
                </a:r>
                <a:r>
                  <a:rPr lang="uk-UA" sz="1100" dirty="0">
                    <a:solidFill>
                      <a:srgbClr val="003964"/>
                    </a:solidFill>
                  </a:rPr>
                  <a:t>частка доходу (валова продукція) сектора </a:t>
                </a:r>
                <a:r>
                  <a:rPr lang="en-US" sz="1100" dirty="0">
                    <a:solidFill>
                      <a:srgbClr val="003964"/>
                    </a:solidFill>
                  </a:rPr>
                  <a:t>s </a:t>
                </a:r>
                <a:r>
                  <a:rPr lang="uk-UA" sz="1100" dirty="0">
                    <a:solidFill>
                      <a:srgbClr val="003964"/>
                    </a:solidFill>
                  </a:rPr>
                  <a:t>у загальному доході (загальна валова продукція)</a:t>
                </a:r>
              </a:p>
              <a:p>
                <a:r>
                  <a:rPr lang="el-GR" sz="1100" dirty="0">
                    <a:solidFill>
                      <a:srgbClr val="003964"/>
                    </a:solidFill>
                  </a:rPr>
                  <a:t>β</a:t>
                </a:r>
                <a:r>
                  <a:rPr lang="en-US" sz="1100" dirty="0">
                    <a:solidFill>
                      <a:srgbClr val="003964"/>
                    </a:solidFill>
                  </a:rPr>
                  <a:t>s = </a:t>
                </a:r>
                <a:r>
                  <a:rPr lang="uk-UA" sz="1100" dirty="0">
                    <a:solidFill>
                      <a:srgbClr val="003964"/>
                    </a:solidFill>
                  </a:rPr>
                  <a:t>частка сектора </a:t>
                </a:r>
                <a:r>
                  <a:rPr lang="en-US" sz="1100" dirty="0">
                    <a:solidFill>
                      <a:srgbClr val="003964"/>
                    </a:solidFill>
                  </a:rPr>
                  <a:t>s </a:t>
                </a:r>
                <a:r>
                  <a:rPr lang="uk-UA" sz="1100" dirty="0">
                    <a:solidFill>
                      <a:srgbClr val="003964"/>
                    </a:solidFill>
                  </a:rPr>
                  <a:t>у кінцевому попиті (стовпці </a:t>
                </a:r>
                <a:r>
                  <a:rPr lang="en-US" sz="1100" dirty="0">
                    <a:solidFill>
                      <a:srgbClr val="003964"/>
                    </a:solidFill>
                  </a:rPr>
                  <a:t>P.3 </a:t>
                </a:r>
                <a:r>
                  <a:rPr lang="uk-UA" sz="1100" dirty="0">
                    <a:solidFill>
                      <a:srgbClr val="003964"/>
                    </a:solidFill>
                  </a:rPr>
                  <a:t>та </a:t>
                </a:r>
                <a:r>
                  <a:rPr lang="en-US" sz="1100" dirty="0">
                    <a:solidFill>
                      <a:srgbClr val="003964"/>
                    </a:solidFill>
                  </a:rPr>
                  <a:t>P5g </a:t>
                </a:r>
                <a:r>
                  <a:rPr lang="uk-UA" sz="1100" dirty="0">
                    <a:solidFill>
                      <a:srgbClr val="003964"/>
                    </a:solidFill>
                  </a:rPr>
                  <a:t>в </a:t>
                </a:r>
                <a:r>
                  <a:rPr lang="en-US" sz="1100" dirty="0">
                    <a:solidFill>
                      <a:srgbClr val="003964"/>
                    </a:solidFill>
                  </a:rPr>
                  <a:t>IO 2017)</a:t>
                </a:r>
              </a:p>
              <a:p>
                <a:r>
                  <a:rPr lang="uk-UA" sz="1100" dirty="0">
                    <a:solidFill>
                      <a:srgbClr val="003964"/>
                    </a:solidFill>
                  </a:rPr>
                  <a:t>ступінь конкуренції в секторі: 0 означає досконалу конкуренцію, 1 означає монополістичну конкуренцію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03" y="4504926"/>
                <a:ext cx="10620042" cy="2189510"/>
              </a:xfrm>
              <a:prstGeom prst="rect">
                <a:avLst/>
              </a:prstGeom>
              <a:blipFill>
                <a:blip r:embed="rId2"/>
                <a:stretch>
                  <a:fillRect t="-279" b="-836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344343"/>
              </p:ext>
            </p:extLst>
          </p:nvPr>
        </p:nvGraphicFramePr>
        <p:xfrm>
          <a:off x="710444" y="2889020"/>
          <a:ext cx="4503419" cy="9784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3798">
                  <a:extLst>
                    <a:ext uri="{9D8B030D-6E8A-4147-A177-3AD203B41FA5}">
                      <a16:colId xmlns:a16="http://schemas.microsoft.com/office/drawing/2014/main" val="2620176287"/>
                    </a:ext>
                  </a:extLst>
                </a:gridCol>
                <a:gridCol w="899668">
                  <a:extLst>
                    <a:ext uri="{9D8B030D-6E8A-4147-A177-3AD203B41FA5}">
                      <a16:colId xmlns:a16="http://schemas.microsoft.com/office/drawing/2014/main" val="1457948691"/>
                    </a:ext>
                  </a:extLst>
                </a:gridCol>
                <a:gridCol w="900303">
                  <a:extLst>
                    <a:ext uri="{9D8B030D-6E8A-4147-A177-3AD203B41FA5}">
                      <a16:colId xmlns:a16="http://schemas.microsoft.com/office/drawing/2014/main" val="1373843183"/>
                    </a:ext>
                  </a:extLst>
                </a:gridCol>
                <a:gridCol w="989825">
                  <a:extLst>
                    <a:ext uri="{9D8B030D-6E8A-4147-A177-3AD203B41FA5}">
                      <a16:colId xmlns:a16="http://schemas.microsoft.com/office/drawing/2014/main" val="3518980949"/>
                    </a:ext>
                  </a:extLst>
                </a:gridCol>
                <a:gridCol w="989825">
                  <a:extLst>
                    <a:ext uri="{9D8B030D-6E8A-4147-A177-3AD203B41FA5}">
                      <a16:colId xmlns:a16="http://schemas.microsoft.com/office/drawing/2014/main" val="27233649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(1)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(2)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(3)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(4)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0244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Sector C27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Sector C28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Sector C29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Sector C30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45957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Epsilon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2.024</a:t>
                      </a:r>
                      <a:r>
                        <a:rPr lang="en-US" sz="1000" baseline="30000">
                          <a:effectLst/>
                        </a:rPr>
                        <a:t>***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2.121</a:t>
                      </a:r>
                      <a:r>
                        <a:rPr lang="en-US" sz="1000" baseline="30000">
                          <a:effectLst/>
                        </a:rPr>
                        <a:t>***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2.672</a:t>
                      </a:r>
                      <a:r>
                        <a:rPr lang="en-US" sz="1000" baseline="30000">
                          <a:effectLst/>
                        </a:rPr>
                        <a:t>***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1.684</a:t>
                      </a:r>
                      <a:r>
                        <a:rPr lang="en-US" sz="1000" baseline="30000">
                          <a:effectLst/>
                        </a:rPr>
                        <a:t>***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0370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(0.0331)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(0.0219)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(0.0487)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(0.0484)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1286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</a:t>
                      </a:r>
                      <a:r>
                        <a:rPr lang="en-US" sz="1000" baseline="300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0.467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0.461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0.542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0.446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762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3034769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6592446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913575</a:t>
                      </a:r>
                      <a:endParaRPr lang="uk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1149064</a:t>
                      </a: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8908670"/>
                  </a:ext>
                </a:extLst>
              </a:tr>
            </a:tbl>
          </a:graphicData>
        </a:graphic>
      </p:graphicFrame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710444" y="3975089"/>
            <a:ext cx="42367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1000" b="0" i="1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kumimoji="0" lang="en-US" altLang="uk-UA" sz="1000" b="0" i="0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statistics in parentheses</a:t>
            </a:r>
            <a:endParaRPr kumimoji="0" lang="uk-UA" altLang="uk-UA" sz="800" b="0" i="0" u="none" strike="noStrike" cap="none" normalizeH="0" baseline="0" dirty="0">
              <a:ln>
                <a:noFill/>
              </a:ln>
              <a:solidFill>
                <a:srgbClr val="00396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1000" b="0" i="0" u="none" strike="noStrike" cap="none" normalizeH="0" baseline="3000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kumimoji="0" lang="en-US" altLang="uk-UA" sz="1000" b="0" i="0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uk-UA" sz="1000" b="0" i="1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kumimoji="0" lang="en-US" altLang="uk-UA" sz="1000" b="0" i="0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&lt; 0.05, </a:t>
            </a:r>
            <a:r>
              <a:rPr kumimoji="0" lang="en-US" altLang="uk-UA" sz="1000" b="0" i="0" u="none" strike="noStrike" cap="none" normalizeH="0" baseline="3000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**</a:t>
            </a:r>
            <a:r>
              <a:rPr kumimoji="0" lang="en-US" altLang="uk-UA" sz="1000" b="0" i="0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uk-UA" sz="1000" b="0" i="1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kumimoji="0" lang="en-US" altLang="uk-UA" sz="1000" b="0" i="0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&lt; 0.01, </a:t>
            </a:r>
            <a:r>
              <a:rPr kumimoji="0" lang="en-US" altLang="uk-UA" sz="1000" b="0" i="0" u="none" strike="noStrike" cap="none" normalizeH="0" baseline="3000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***</a:t>
            </a:r>
            <a:r>
              <a:rPr kumimoji="0" lang="en-US" altLang="uk-UA" sz="1000" b="0" i="0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uk-UA" sz="1000" b="0" i="1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kumimoji="0" lang="en-US" altLang="uk-UA" sz="1000" b="0" i="0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&lt; 0.001</a:t>
            </a: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rgbClr val="00396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744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/>
              <a:t>Додаток А (Продовження)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8856616"/>
                  </p:ext>
                </p:extLst>
              </p:nvPr>
            </p:nvGraphicFramePr>
            <p:xfrm>
              <a:off x="684451" y="2514336"/>
              <a:ext cx="4771390" cy="125571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53770">
                      <a:extLst>
                        <a:ext uri="{9D8B030D-6E8A-4147-A177-3AD203B41FA5}">
                          <a16:colId xmlns:a16="http://schemas.microsoft.com/office/drawing/2014/main" val="556359368"/>
                        </a:ext>
                      </a:extLst>
                    </a:gridCol>
                    <a:gridCol w="954405">
                      <a:extLst>
                        <a:ext uri="{9D8B030D-6E8A-4147-A177-3AD203B41FA5}">
                          <a16:colId xmlns:a16="http://schemas.microsoft.com/office/drawing/2014/main" val="2319262818"/>
                        </a:ext>
                      </a:extLst>
                    </a:gridCol>
                    <a:gridCol w="954405">
                      <a:extLst>
                        <a:ext uri="{9D8B030D-6E8A-4147-A177-3AD203B41FA5}">
                          <a16:colId xmlns:a16="http://schemas.microsoft.com/office/drawing/2014/main" val="1249244654"/>
                        </a:ext>
                      </a:extLst>
                    </a:gridCol>
                    <a:gridCol w="954405">
                      <a:extLst>
                        <a:ext uri="{9D8B030D-6E8A-4147-A177-3AD203B41FA5}">
                          <a16:colId xmlns:a16="http://schemas.microsoft.com/office/drawing/2014/main" val="2921153935"/>
                        </a:ext>
                      </a:extLst>
                    </a:gridCol>
                    <a:gridCol w="954405">
                      <a:extLst>
                        <a:ext uri="{9D8B030D-6E8A-4147-A177-3AD203B41FA5}">
                          <a16:colId xmlns:a16="http://schemas.microsoft.com/office/drawing/2014/main" val="297604256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Sector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27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>
                              <a:effectLst/>
                            </a:rPr>
                            <a:t>28</a:t>
                          </a:r>
                          <a:endParaRPr lang="uk-UA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29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30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82686097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uk-UA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GB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2.024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2.121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2.672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>
                              <a:effectLst/>
                            </a:rPr>
                            <a:t>1.684</a:t>
                          </a:r>
                          <a:endParaRPr lang="uk-UA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28769663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uk-UA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GB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0.020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0.030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0.040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0.010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345326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uk-UA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GB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0.0114</a:t>
                          </a:r>
                          <a:endParaRPr lang="uk-UA" sz="1100"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 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0.0278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0.0201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0.0070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21079293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uk-UA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GB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0.0087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0.0131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0.0097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0.0075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6924591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uk-UA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GB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0.626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0.386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0.392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>
                              <a:effectLst/>
                            </a:rPr>
                            <a:t>0.883</a:t>
                          </a:r>
                          <a:endParaRPr lang="uk-UA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5840375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8856616"/>
                  </p:ext>
                </p:extLst>
              </p:nvPr>
            </p:nvGraphicFramePr>
            <p:xfrm>
              <a:off x="684451" y="2514336"/>
              <a:ext cx="4771390" cy="123768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53770">
                      <a:extLst>
                        <a:ext uri="{9D8B030D-6E8A-4147-A177-3AD203B41FA5}">
                          <a16:colId xmlns:a16="http://schemas.microsoft.com/office/drawing/2014/main" val="556359368"/>
                        </a:ext>
                      </a:extLst>
                    </a:gridCol>
                    <a:gridCol w="954405">
                      <a:extLst>
                        <a:ext uri="{9D8B030D-6E8A-4147-A177-3AD203B41FA5}">
                          <a16:colId xmlns:a16="http://schemas.microsoft.com/office/drawing/2014/main" val="2319262818"/>
                        </a:ext>
                      </a:extLst>
                    </a:gridCol>
                    <a:gridCol w="954405">
                      <a:extLst>
                        <a:ext uri="{9D8B030D-6E8A-4147-A177-3AD203B41FA5}">
                          <a16:colId xmlns:a16="http://schemas.microsoft.com/office/drawing/2014/main" val="1249244654"/>
                        </a:ext>
                      </a:extLst>
                    </a:gridCol>
                    <a:gridCol w="954405">
                      <a:extLst>
                        <a:ext uri="{9D8B030D-6E8A-4147-A177-3AD203B41FA5}">
                          <a16:colId xmlns:a16="http://schemas.microsoft.com/office/drawing/2014/main" val="2921153935"/>
                        </a:ext>
                      </a:extLst>
                    </a:gridCol>
                    <a:gridCol w="954405">
                      <a:extLst>
                        <a:ext uri="{9D8B030D-6E8A-4147-A177-3AD203B41FA5}">
                          <a16:colId xmlns:a16="http://schemas.microsoft.com/office/drawing/2014/main" val="2976042562"/>
                        </a:ext>
                      </a:extLst>
                    </a:gridCol>
                  </a:tblGrid>
                  <a:tr h="17037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Sector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27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28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29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30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826860970"/>
                      </a:ext>
                    </a:extLst>
                  </a:tr>
                  <a:tr h="179388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637" t="-120000" r="-401911" b="-5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2.024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2.121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2.672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>
                              <a:effectLst/>
                            </a:rPr>
                            <a:t>1.684</a:t>
                          </a:r>
                          <a:endParaRPr lang="uk-UA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287696634"/>
                      </a:ext>
                    </a:extLst>
                  </a:tr>
                  <a:tr h="179388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637" t="-227586" r="-401911" b="-44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0.020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0.030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0.040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0.010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34532600"/>
                      </a:ext>
                    </a:extLst>
                  </a:tr>
                  <a:tr h="349758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637" t="-163793" r="-401911" b="-12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0.0114</a:t>
                          </a:r>
                          <a:endParaRPr lang="uk-UA" sz="1100">
                            <a:effectLst/>
                          </a:endParaRPr>
                        </a:p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 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0.0278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0.0201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0.0070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210792933"/>
                      </a:ext>
                    </a:extLst>
                  </a:tr>
                  <a:tr h="179388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637" t="-527586" r="-401911" b="-14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0.0087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0.0131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0.0097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0.0075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69245919"/>
                      </a:ext>
                    </a:extLst>
                  </a:tr>
                  <a:tr h="179388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637" t="-606667" r="-401911" b="-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0.626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0.386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>
                              <a:effectLst/>
                            </a:rPr>
                            <a:t>0.392</a:t>
                          </a:r>
                          <a:endParaRPr lang="uk-U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100" dirty="0">
                              <a:effectLst/>
                            </a:rPr>
                            <a:t>0.883</a:t>
                          </a:r>
                          <a:endParaRPr lang="uk-UA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58403752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39506" y="2057359"/>
            <a:ext cx="276714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0" i="0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Таблиця</a:t>
            </a:r>
            <a:r>
              <a:rPr kumimoji="0" lang="en-GB" altLang="uk-UA" sz="1100" b="0" i="0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kumimoji="0" lang="uk-UA" altLang="uk-UA" sz="1100" b="0" i="0" u="none" strike="noStrike" cap="none" normalizeH="0" baseline="0" dirty="0">
                <a:ln>
                  <a:noFill/>
                </a:ln>
                <a:solidFill>
                  <a:srgbClr val="003964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Параметри моделі</a:t>
            </a:r>
            <a:endParaRPr kumimoji="0" lang="uk-UA" altLang="uk-UA" sz="1100" b="0" i="0" u="none" strike="noStrike" cap="none" normalizeH="0" baseline="0" dirty="0">
              <a:ln>
                <a:noFill/>
              </a:ln>
              <a:solidFill>
                <a:srgbClr val="003964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100" b="0" i="0" u="none" strike="noStrike" cap="none" normalizeH="0" baseline="0" dirty="0">
              <a:ln>
                <a:noFill/>
              </a:ln>
              <a:solidFill>
                <a:srgbClr val="003964"/>
              </a:solidFill>
              <a:effectLst/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931" y="3820812"/>
            <a:ext cx="1116438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100" dirty="0">
                <a:solidFill>
                  <a:srgbClr val="003964"/>
                </a:solidFill>
              </a:rPr>
              <a:t>Застосовуючи формулу (1), ми отримуємо такі результати:</a:t>
            </a:r>
          </a:p>
          <a:p>
            <a:endParaRPr lang="uk-UA" sz="1100" dirty="0">
              <a:solidFill>
                <a:srgbClr val="003964"/>
              </a:solidFill>
            </a:endParaRPr>
          </a:p>
          <a:p>
            <a:r>
              <a:rPr lang="uk-UA" sz="1100" dirty="0">
                <a:solidFill>
                  <a:srgbClr val="003964"/>
                </a:solidFill>
              </a:rPr>
              <a:t>Якщо припустити досконалу конкуренцію у всіх 4 секторах, то втрати добробуту від повної заборони на імпорт у секторах C27-C30 становлять 3,23% реального доходу на душу населення. За винятком автомобілів, втрати добробуту зменшуються до 2,53% реального доходу на душу населення</a:t>
            </a:r>
          </a:p>
          <a:p>
            <a:endParaRPr lang="uk-UA" sz="1100" dirty="0">
              <a:solidFill>
                <a:srgbClr val="003964"/>
              </a:solidFill>
            </a:endParaRPr>
          </a:p>
          <a:p>
            <a:r>
              <a:rPr lang="uk-UA" sz="1100" b="1" dirty="0">
                <a:solidFill>
                  <a:srgbClr val="003964"/>
                </a:solidFill>
              </a:rPr>
              <a:t>Мультисектор, додаючи проміжне споживання.</a:t>
            </a:r>
          </a:p>
          <a:p>
            <a:r>
              <a:rPr lang="uk-UA" sz="1100" dirty="0">
                <a:solidFill>
                  <a:srgbClr val="003964"/>
                </a:solidFill>
              </a:rPr>
              <a:t>Додавання проміжних товарів ускладнює формулу і вимагає обчислень матричної алгебри. Формула втрат добробуту: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622685" y="4741345"/>
                <a:ext cx="7907383" cy="11734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400" dirty="0">
                    <a:solidFill>
                      <a:srgbClr val="003964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uk-UA" sz="1400" dirty="0">
                  <a:solidFill>
                    <a:srgbClr val="00396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396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𝐺</m:t>
                    </m:r>
                    <m:r>
                      <a:rPr lang="en-GB" sz="1400" i="1">
                        <a:solidFill>
                          <a:srgbClr val="00396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=1−</m:t>
                    </m:r>
                    <m:sSubSup>
                      <m:sSubSupPr>
                        <m:ctrlPr>
                          <a:rPr lang="uk-UA" sz="1400" i="1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14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4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s</m:t>
                        </m:r>
                        <m:r>
                          <a:rPr lang="en-GB" sz="14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sz="14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a:rPr lang="en-GB" sz="14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GB" sz="14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S</m:t>
                        </m:r>
                      </m:sup>
                    </m:sSubSup>
                    <m:sSup>
                      <m:sSupPr>
                        <m:ctrlPr>
                          <a:rPr lang="uk-UA" sz="1400" i="1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uk-UA" sz="1400" i="1">
                                <a:solidFill>
                                  <a:srgbClr val="003964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uk-UA" sz="14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4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GB" sz="14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uk-UA" sz="14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uk-UA" sz="14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uk-UA" sz="1400" i="1">
                                            <a:solidFill>
                                              <a:srgbClr val="003964"/>
                                            </a:solidFill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uk-UA" sz="14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uk-UA" sz="1400" i="1">
                                                    <a:solidFill>
                                                      <a:srgbClr val="003964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uk-UA" sz="1400" i="1">
                                                        <a:solidFill>
                                                          <a:srgbClr val="003964"/>
                                                        </a:solidFill>
                                                        <a:latin typeface="Cambria Math" panose="02040503050406030204" pitchFamily="18" charset="0"/>
                                                        <a:ea typeface="Times New Roman" panose="02020603050405020304" pitchFamily="18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GB" sz="1400" i="1">
                                                        <a:solidFill>
                                                          <a:srgbClr val="003964"/>
                                                        </a:solidFill>
                                                        <a:latin typeface="Cambria Math" panose="02040503050406030204" pitchFamily="18" charset="0"/>
                                                        <a:ea typeface="Times New Roman" panose="02020603050405020304" pitchFamily="18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  <m:t>𝑒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GB" sz="1400" i="1">
                                                        <a:solidFill>
                                                          <a:srgbClr val="003964"/>
                                                        </a:solidFill>
                                                        <a:latin typeface="Cambria Math" panose="02040503050406030204" pitchFamily="18" charset="0"/>
                                                        <a:ea typeface="Times New Roman" panose="02020603050405020304" pitchFamily="18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sSub>
                                                  <m:sSubPr>
                                                    <m:ctrlPr>
                                                      <a:rPr lang="uk-UA" sz="1400" i="1">
                                                        <a:solidFill>
                                                          <a:srgbClr val="003964"/>
                                                        </a:solidFill>
                                                        <a:latin typeface="Cambria Math" panose="02040503050406030204" pitchFamily="18" charset="0"/>
                                                        <a:ea typeface="Times New Roman" panose="02020603050405020304" pitchFamily="18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GB" sz="1400" i="1">
                                                        <a:solidFill>
                                                          <a:srgbClr val="003964"/>
                                                        </a:solidFill>
                                                        <a:latin typeface="Cambria Math" panose="02040503050406030204" pitchFamily="18" charset="0"/>
                                                        <a:ea typeface="Times New Roman" panose="02020603050405020304" pitchFamily="18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  <m:t>𝑏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GB" sz="1400" i="1">
                                                        <a:solidFill>
                                                          <a:srgbClr val="003964"/>
                                                        </a:solidFill>
                                                        <a:latin typeface="Cambria Math" panose="02040503050406030204" pitchFamily="18" charset="0"/>
                                                        <a:ea typeface="Times New Roman" panose="02020603050405020304" pitchFamily="18" charset="0"/>
                                                        <a:cs typeface="Times New Roman" panose="020206030504050203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</m:sSub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GB" sz="1400" i="1">
                                            <a:solidFill>
                                              <a:srgbClr val="003964"/>
                                            </a:solidFill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𝜂</m:t>
                                        </m:r>
                                      </m:sup>
                                    </m:sSup>
                                    <m:f>
                                      <m:fPr>
                                        <m:ctrlPr>
                                          <a:rPr lang="uk-UA" sz="1400" i="1">
                                            <a:solidFill>
                                              <a:srgbClr val="003964"/>
                                            </a:solidFill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uk-UA" sz="14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4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GB" sz="14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uk-UA" sz="14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4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  <m:sub>
                                            <m:r>
                                              <a:rPr lang="en-GB" sz="1400" i="1">
                                                <a:solidFill>
                                                  <a:srgbClr val="003964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sSub>
                                  <m:sSubPr>
                                    <m:ctrlPr>
                                      <a:rPr lang="uk-UA" sz="14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14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𝛿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uk-UA" sz="1400" i="1">
                                <a:solidFill>
                                  <a:srgbClr val="003964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uk-UA" sz="14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4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GB" sz="14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𝑠</m:t>
                                </m:r>
                              </m:sub>
                            </m:sSub>
                            <m:acc>
                              <m:accPr>
                                <m:chr m:val="̃"/>
                                <m:ctrlPr>
                                  <a:rPr lang="uk-UA" sz="14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uk-UA" sz="14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𝑠𝑘</m:t>
                                    </m:r>
                                  </m:sub>
                                </m:sSub>
                              </m:e>
                            </m:acc>
                          </m:num>
                          <m:den>
                            <m:sSub>
                              <m:sSubPr>
                                <m:ctrlPr>
                                  <a:rPr lang="uk-UA" sz="14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4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GB" sz="14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r>
                  <a:rPr lang="en-GB" sz="1400" dirty="0">
                    <a:solidFill>
                      <a:srgbClr val="003964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	(2)</a:t>
                </a:r>
                <a:endParaRPr lang="uk-UA" sz="1400" dirty="0">
                  <a:solidFill>
                    <a:srgbClr val="00396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685" y="4741345"/>
                <a:ext cx="7907383" cy="1173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539931" y="6070117"/>
            <a:ext cx="104764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100" dirty="0">
                <a:solidFill>
                  <a:srgbClr val="003964"/>
                </a:solidFill>
              </a:rPr>
              <a:t>Де додатково до попередніх параметрів нам потрібно обчислити bk та ask.</a:t>
            </a:r>
          </a:p>
          <a:p>
            <a:endParaRPr lang="uk-UA" sz="1100" dirty="0">
              <a:solidFill>
                <a:srgbClr val="0039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97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/>
              <a:t>Додаток А (Продовження</a:t>
            </a:r>
            <a:r>
              <a:rPr lang="uk-UA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74766" y="2134569"/>
                <a:ext cx="6096000" cy="87857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600" dirty="0">
                    <a:solidFill>
                      <a:srgbClr val="003964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uk-UA" sz="1600" dirty="0">
                  <a:solidFill>
                    <a:srgbClr val="00396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00396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𝐺</m:t>
                    </m:r>
                    <m:r>
                      <a:rPr lang="en-GB" sz="1600" i="1">
                        <a:solidFill>
                          <a:srgbClr val="00396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=1−</m:t>
                    </m:r>
                    <m:sSubSup>
                      <m:sSubSupPr>
                        <m:ctrlPr>
                          <a:rPr lang="uk-UA" sz="1600" i="1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GB" sz="16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6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s</m:t>
                        </m:r>
                        <m:r>
                          <a:rPr lang="en-GB" sz="16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sz="16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a:rPr lang="en-GB" sz="16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GB" sz="1600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S</m:t>
                        </m:r>
                      </m:sup>
                    </m:sSubSup>
                    <m:sSup>
                      <m:sSupPr>
                        <m:ctrlPr>
                          <a:rPr lang="uk-UA" sz="1600" i="1">
                            <a:solidFill>
                              <a:srgbClr val="003964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uk-UA" sz="1600" i="1">
                                <a:solidFill>
                                  <a:srgbClr val="003964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uk-UA" sz="16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6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GB" sz="16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p>
                        <m:f>
                          <m:fPr>
                            <m:ctrlPr>
                              <a:rPr lang="uk-UA" sz="1600" i="1">
                                <a:solidFill>
                                  <a:srgbClr val="003964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uk-UA" sz="16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6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GB" sz="16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𝑠</m:t>
                                </m:r>
                              </m:sub>
                            </m:sSub>
                            <m:acc>
                              <m:accPr>
                                <m:chr m:val="̃"/>
                                <m:ctrlPr>
                                  <a:rPr lang="uk-UA" sz="16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uk-UA" sz="16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GB" sz="1600" i="1">
                                        <a:solidFill>
                                          <a:srgbClr val="003964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𝑠𝑘</m:t>
                                    </m:r>
                                  </m:sub>
                                </m:sSub>
                              </m:e>
                            </m:acc>
                          </m:num>
                          <m:den>
                            <m:sSub>
                              <m:sSubPr>
                                <m:ctrlPr>
                                  <a:rPr lang="uk-UA" sz="16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6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GB" sz="1600" i="1">
                                    <a:solidFill>
                                      <a:srgbClr val="003964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r>
                  <a:rPr lang="en-GB" sz="1600" dirty="0">
                    <a:solidFill>
                      <a:srgbClr val="003964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	(3)</a:t>
                </a:r>
                <a:endParaRPr lang="uk-UA" sz="1600" dirty="0">
                  <a:solidFill>
                    <a:srgbClr val="00396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66" y="2134569"/>
                <a:ext cx="6096000" cy="878574"/>
              </a:xfrm>
              <a:prstGeom prst="rect">
                <a:avLst/>
              </a:prstGeom>
              <a:blipFill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74765" y="2151058"/>
            <a:ext cx="102287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100" dirty="0">
                <a:solidFill>
                  <a:srgbClr val="003964"/>
                </a:solidFill>
              </a:rPr>
              <a:t>Для ідеальної конкуренції, коли всі дельти дорівнюють нулю, формула (2) перетворюється на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4765" y="3097964"/>
            <a:ext cx="1058962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100" dirty="0">
                <a:solidFill>
                  <a:srgbClr val="003964"/>
                </a:solidFill>
              </a:rPr>
              <a:t>А втрати від заборони всього імпорту становлять 5,6% реального доходу на душу населення та 4,66% без врахування імпорту легкових авто.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4765" y="3810347"/>
            <a:ext cx="11329852" cy="2964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 sz="1000" b="1" kern="0" dirty="0">
                <a:solidFill>
                  <a:srgbClr val="003964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  <a:endParaRPr lang="uk-UA" sz="1000" b="1" kern="0" dirty="0">
              <a:solidFill>
                <a:srgbClr val="003964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000" dirty="0" err="1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Amiti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and </a:t>
            </a:r>
            <a:r>
              <a:rPr lang="en-GB" sz="1000" dirty="0" err="1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Konings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(2007). Trade Liberalization, Intermediate Inputs, and Productivity:</a:t>
            </a:r>
            <a:endParaRPr lang="uk-UA" sz="1000" dirty="0">
              <a:solidFill>
                <a:srgbClr val="0039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Evidence from Indonesia. American Economic Review, 97(5):1611 – 1638.</a:t>
            </a:r>
            <a:endParaRPr lang="uk-UA" sz="1000" dirty="0">
              <a:solidFill>
                <a:srgbClr val="0039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000" dirty="0" err="1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Costinot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and Rodríguez-Clare, A., 2014. Trade theory with numbers: Quantifying the consequences of globalization. In </a:t>
            </a:r>
            <a:r>
              <a:rPr lang="en-GB" sz="1000" i="1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Handbook of international economics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(Vol. 4, pp. 197-261). Elsevier.</a:t>
            </a:r>
            <a:endParaRPr lang="uk-UA" sz="1000" dirty="0">
              <a:solidFill>
                <a:srgbClr val="0039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000" dirty="0" err="1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Ethier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W. J. (1982). National and International Returns to Scale in the Modern Theory of International</a:t>
            </a:r>
            <a:r>
              <a:rPr lang="uk-UA" sz="1000" dirty="0">
                <a:solidFill>
                  <a:srgbClr val="003964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Trade. American Economic Review, 72(3):389–405.</a:t>
            </a:r>
            <a:endParaRPr lang="uk-UA" sz="1000" dirty="0">
              <a:solidFill>
                <a:srgbClr val="0039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Grossman, G. and </a:t>
            </a:r>
            <a:r>
              <a:rPr lang="en-GB" sz="1000" dirty="0" err="1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Helpman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(1991). Innovation and Growth in </a:t>
            </a:r>
            <a:r>
              <a:rPr lang="en-GB" sz="1000" dirty="0" err="1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theWorld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Economy. Cambridge,</a:t>
            </a:r>
            <a:r>
              <a:rPr lang="uk-UA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 Press.</a:t>
            </a:r>
            <a:endParaRPr lang="uk-UA" sz="1000" dirty="0">
              <a:solidFill>
                <a:srgbClr val="0039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000" dirty="0" err="1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Hallak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C. and </a:t>
            </a:r>
            <a:r>
              <a:rPr lang="en-GB" sz="1000" dirty="0" err="1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Sivadasan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(2013). Product and Process Productivity: Implications for Quality</a:t>
            </a:r>
            <a:endParaRPr lang="uk-UA" sz="1000" dirty="0">
              <a:solidFill>
                <a:srgbClr val="0039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Choice and Conditional Exporter </a:t>
            </a:r>
            <a:r>
              <a:rPr lang="en-GB" sz="1000" dirty="0" err="1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Premia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Journal of International Economics, 91(1):53–67.</a:t>
            </a:r>
            <a:endParaRPr lang="uk-UA" sz="1000" dirty="0">
              <a:solidFill>
                <a:srgbClr val="0039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Halpern, L., </a:t>
            </a:r>
            <a:r>
              <a:rPr lang="en-GB" sz="1000" dirty="0" err="1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Koren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M., and </a:t>
            </a:r>
            <a:r>
              <a:rPr lang="en-GB" sz="1000" dirty="0" err="1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Szeidl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(2015). Imported Inputs and Productivity. The American</a:t>
            </a:r>
            <a:r>
              <a:rPr lang="uk-UA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Economic Review, 105(12):3660–3703.</a:t>
            </a:r>
            <a:endParaRPr lang="uk-UA" sz="1000" dirty="0">
              <a:solidFill>
                <a:srgbClr val="0039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Head, K. and Mayer, T., 2014. Gravity equations: Workhorse, toolkit, and cookbook. In </a:t>
            </a:r>
            <a:r>
              <a:rPr lang="en-GB" sz="1000" i="1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Handbook of international economics</a:t>
            </a:r>
            <a:r>
              <a:rPr lang="en-GB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(Vol. 4, pp. 131-195). Elsevier.</a:t>
            </a:r>
            <a:r>
              <a:rPr lang="uk-UA" sz="1000" dirty="0">
                <a:solidFill>
                  <a:srgbClr val="003964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00" dirty="0" err="1">
                <a:solidFill>
                  <a:srgbClr val="00396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Markusen</a:t>
            </a:r>
            <a:r>
              <a:rPr lang="en-GB" sz="1000" dirty="0">
                <a:solidFill>
                  <a:srgbClr val="00396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J. R. (1989). Trade in Producer Services and in other Specialized Intermediate Inputs.</a:t>
            </a:r>
            <a:endParaRPr lang="uk-UA" sz="1000" dirty="0">
              <a:solidFill>
                <a:srgbClr val="00396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000" dirty="0">
                <a:solidFill>
                  <a:srgbClr val="00396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American Economic Review, 79(1):pp. 85–95.</a:t>
            </a:r>
            <a:endParaRPr lang="uk-UA" sz="1000" dirty="0">
              <a:solidFill>
                <a:srgbClr val="00396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317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639503" y="2015070"/>
            <a:ext cx="10918200" cy="18515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sz="1100" dirty="0"/>
              <a:t>Цифра негативного ефекту отримана за умови повної заборони імпорту в ключових галузях машинобудування для операцій в </a:t>
            </a:r>
            <a:r>
              <a:rPr lang="en-US" sz="1100" dirty="0"/>
              <a:t>Prozorro</a:t>
            </a:r>
            <a:r>
              <a:rPr lang="uk-UA" sz="1100" dirty="0"/>
              <a:t>, що фактично передбачає парламентський законопроект. В той же час урядова версія пропонує більш м’який варіант – 30-ти відсоткова преференція (у вигляді нецінового критерію). Це буде означати, що продукція імпортна буде дорожче на 42.8%**. Економічне моделювання, проведене </a:t>
            </a:r>
            <a:r>
              <a:rPr lang="en-US" sz="1100" dirty="0"/>
              <a:t>KSE</a:t>
            </a:r>
            <a:r>
              <a:rPr lang="uk-UA" sz="1100" dirty="0"/>
              <a:t> дозволяє порахувати еластичність секторів на торгівельні бар’єри для імпорту. Припустимо, що мито дорівнює 0, а уряд збільшує його до 30% (або надає 30-ву преференцію українській продукції). Це зменшує імпорт. Використовуючи гравітаційну модель, можна порахувати - на скільки. За нашими підрахунками, коли імпортна продукція дорожчає на 1% імпорт у секторі 27 ("Виробництво електротехнічного устаткування)  знижується на 2,02 відсотка. Підвищення тарифів на 42.8 відсотків зменшило б імпорт у цьому секторі на 2,02 * 42.8 = 87%. Загальне зважене на частки секторів у загальному імпорту продукції машинобудування падіння імпорту становитиме 92%</a:t>
            </a:r>
          </a:p>
          <a:p>
            <a:pPr>
              <a:lnSpc>
                <a:spcPct val="100000"/>
              </a:lnSpc>
            </a:pPr>
            <a:endParaRPr lang="uk-UA" sz="11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/>
              <a:t>Додаток 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E364-3687-4A0A-B842-E8D50D94D41D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927603"/>
              </p:ext>
            </p:extLst>
          </p:nvPr>
        </p:nvGraphicFramePr>
        <p:xfrm>
          <a:off x="914218" y="3388074"/>
          <a:ext cx="10363564" cy="2590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2755">
                  <a:extLst>
                    <a:ext uri="{9D8B030D-6E8A-4147-A177-3AD203B41FA5}">
                      <a16:colId xmlns:a16="http://schemas.microsoft.com/office/drawing/2014/main" val="4210099382"/>
                    </a:ext>
                  </a:extLst>
                </a:gridCol>
                <a:gridCol w="670419">
                  <a:extLst>
                    <a:ext uri="{9D8B030D-6E8A-4147-A177-3AD203B41FA5}">
                      <a16:colId xmlns:a16="http://schemas.microsoft.com/office/drawing/2014/main" val="3914320577"/>
                    </a:ext>
                  </a:extLst>
                </a:gridCol>
                <a:gridCol w="768189">
                  <a:extLst>
                    <a:ext uri="{9D8B030D-6E8A-4147-A177-3AD203B41FA5}">
                      <a16:colId xmlns:a16="http://schemas.microsoft.com/office/drawing/2014/main" val="3891047796"/>
                    </a:ext>
                  </a:extLst>
                </a:gridCol>
                <a:gridCol w="2067126">
                  <a:extLst>
                    <a:ext uri="{9D8B030D-6E8A-4147-A177-3AD203B41FA5}">
                      <a16:colId xmlns:a16="http://schemas.microsoft.com/office/drawing/2014/main" val="1673172115"/>
                    </a:ext>
                  </a:extLst>
                </a:gridCol>
                <a:gridCol w="1075464">
                  <a:extLst>
                    <a:ext uri="{9D8B030D-6E8A-4147-A177-3AD203B41FA5}">
                      <a16:colId xmlns:a16="http://schemas.microsoft.com/office/drawing/2014/main" val="1105832932"/>
                    </a:ext>
                  </a:extLst>
                </a:gridCol>
                <a:gridCol w="1187201">
                  <a:extLst>
                    <a:ext uri="{9D8B030D-6E8A-4147-A177-3AD203B41FA5}">
                      <a16:colId xmlns:a16="http://schemas.microsoft.com/office/drawing/2014/main" val="3469390817"/>
                    </a:ext>
                  </a:extLst>
                </a:gridCol>
                <a:gridCol w="1522410">
                  <a:extLst>
                    <a:ext uri="{9D8B030D-6E8A-4147-A177-3AD203B41FA5}">
                      <a16:colId xmlns:a16="http://schemas.microsoft.com/office/drawing/2014/main" val="379691392"/>
                    </a:ext>
                  </a:extLst>
                </a:gridCol>
              </a:tblGrid>
              <a:tr h="65897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назва сектору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сектор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еластичність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зменшення імпорту при 30%-овій преференції українским виробникам**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імпорт кожного сектору, млн грн, 2017 рік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частка сектору у загальному імпорті машбуду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Зважена частка сектору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36932916"/>
                  </a:ext>
                </a:extLst>
              </a:tr>
              <a:tr h="239098">
                <a:tc>
                  <a:txBody>
                    <a:bodyPr/>
                    <a:lstStyle/>
                    <a:p>
                      <a:pPr algn="l" fontAlgn="t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Виробництво електричного </a:t>
                      </a:r>
                      <a:b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устатковання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38 790.00 ₴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4951391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Виробництво машин і 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устатковання, не віднесених 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 інших угруповань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155 142.00 ₴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9640868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Виробництво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автотранспортних засобів,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причепів і напівпричепів*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56 533.00 ₴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18292132"/>
                  </a:ext>
                </a:extLst>
              </a:tr>
              <a:tr h="239098">
                <a:tc>
                  <a:txBody>
                    <a:bodyPr/>
                    <a:lstStyle/>
                    <a:p>
                      <a:pPr algn="l" fontAlgn="t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Виробництво інших </a:t>
                      </a:r>
                      <a:b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транспортних засобів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7 400.00 ₴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14499521"/>
                  </a:ext>
                </a:extLst>
              </a:tr>
              <a:tr h="13412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РАЗОМ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257 865.00 ₴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0594217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14218" y="6069874"/>
            <a:ext cx="72859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000" dirty="0">
                <a:solidFill>
                  <a:srgbClr val="003964"/>
                </a:solidFill>
              </a:rPr>
              <a:t>* За виключенням імпорту легкових автомобілів</a:t>
            </a:r>
          </a:p>
          <a:p>
            <a:r>
              <a:rPr lang="uk-UA" sz="1000" dirty="0">
                <a:solidFill>
                  <a:srgbClr val="003964"/>
                </a:solidFill>
              </a:rPr>
              <a:t>** Фактично через неціновий критерій ціна імпортної продукції буде на 42</a:t>
            </a:r>
            <a:r>
              <a:rPr lang="en-US" sz="1000" dirty="0">
                <a:solidFill>
                  <a:srgbClr val="003964"/>
                </a:solidFill>
              </a:rPr>
              <a:t>.8</a:t>
            </a:r>
            <a:r>
              <a:rPr lang="uk-UA" sz="1000" dirty="0">
                <a:solidFill>
                  <a:srgbClr val="003964"/>
                </a:solidFill>
              </a:rPr>
              <a:t>% дорожче, ніж української (локалізованої). </a:t>
            </a:r>
          </a:p>
          <a:p>
            <a:r>
              <a:rPr lang="uk-UA" sz="1000" dirty="0">
                <a:solidFill>
                  <a:srgbClr val="003964"/>
                </a:solidFill>
              </a:rPr>
              <a:t>Детальніше </a:t>
            </a:r>
            <a:r>
              <a:rPr lang="en-US" sz="1000" dirty="0">
                <a:solidFill>
                  <a:srgbClr val="003964"/>
                </a:solidFill>
              </a:rPr>
              <a:t>https://infobox.prozorro.org/articles/necinovi-kriteriji-ocinki</a:t>
            </a:r>
            <a:endParaRPr lang="uk-UA" sz="1100" dirty="0">
              <a:solidFill>
                <a:srgbClr val="003964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Еластичність (чутливість) імпорту від тарифних обмежень в певних секторах економіки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350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EB06D-97C0-5144-B9DC-1504A24897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14669" y="2808725"/>
            <a:ext cx="9303652" cy="895630"/>
          </a:xfrm>
        </p:spPr>
        <p:txBody>
          <a:bodyPr/>
          <a:lstStyle/>
          <a:p>
            <a:r>
              <a:rPr lang="uk-UA" noProof="0" dirty="0"/>
              <a:t>Дякуємо!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048002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S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964"/>
      </a:accent1>
      <a:accent2>
        <a:srgbClr val="00BBCE"/>
      </a:accent2>
      <a:accent3>
        <a:srgbClr val="A7C539"/>
      </a:accent3>
      <a:accent4>
        <a:srgbClr val="E4E541"/>
      </a:accent4>
      <a:accent5>
        <a:srgbClr val="D33E2C"/>
      </a:accent5>
      <a:accent6>
        <a:srgbClr val="F04F43"/>
      </a:accent6>
      <a:hlink>
        <a:srgbClr val="003964"/>
      </a:hlink>
      <a:folHlink>
        <a:srgbClr val="00BBCE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24258</TotalTime>
  <Words>1940</Words>
  <Application>Microsoft Office PowerPoint</Application>
  <PresentationFormat>Widescreen</PresentationFormat>
  <Paragraphs>343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Graphik LCG</vt:lpstr>
      <vt:lpstr>Graphik LCG Medium</vt:lpstr>
      <vt:lpstr>Times New Roman</vt:lpstr>
      <vt:lpstr>Office Theme</vt:lpstr>
      <vt:lpstr>Дослідження економічного впливу локалізації</vt:lpstr>
      <vt:lpstr>У разі заборони чи обмеження продажу в Prozorro імпортної продукції машинобудування ВВП впаде на 0,52-0,57% </vt:lpstr>
      <vt:lpstr>PowerPoint Presentation</vt:lpstr>
      <vt:lpstr>Що оцінювали, як рахували та який результат отримали</vt:lpstr>
      <vt:lpstr>Що оцінювали, як рахували та який результат отримали</vt:lpstr>
      <vt:lpstr>Обмеження імпорту негативно впливає на ВВП, оскільки знижує пропозицію продукції і піднімає ціни. Всі користувачі продукції - втрачають</vt:lpstr>
      <vt:lpstr>Ініціативи парламенту і уряду по підтримці власного машинобудування в сфері публічних закупівель</vt:lpstr>
      <vt:lpstr>Оцінка парламентської ініціативи (Сценарій 2)</vt:lpstr>
      <vt:lpstr>Оцінка урядової ініціативи (Сценарій 3)</vt:lpstr>
      <vt:lpstr>Методологія (Костінота та Родрігеса-Клєра (2014)) для обчислення ефектів добробуту від переходу від поточного статусу до повних обмежень на імпорт. </vt:lpstr>
      <vt:lpstr>PowerPoint Presentation</vt:lpstr>
      <vt:lpstr>PowerPoint Presentation</vt:lpstr>
      <vt:lpstr>PowerPoint Presentation</vt:lpstr>
      <vt:lpstr>Еластичність (чутливість) імпорту від тарифних обмежень в певних секторах економіки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Batman</cp:lastModifiedBy>
  <cp:revision>309</cp:revision>
  <cp:lastPrinted>2017-06-28T11:25:56Z</cp:lastPrinted>
  <dcterms:created xsi:type="dcterms:W3CDTF">2017-06-28T10:33:03Z</dcterms:created>
  <dcterms:modified xsi:type="dcterms:W3CDTF">2020-06-30T13:01:55Z</dcterms:modified>
</cp:coreProperties>
</file>